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9" r:id="rId2"/>
    <p:sldId id="260" r:id="rId3"/>
    <p:sldId id="263" r:id="rId4"/>
    <p:sldId id="278" r:id="rId5"/>
    <p:sldId id="257" r:id="rId6"/>
    <p:sldId id="277" r:id="rId7"/>
    <p:sldId id="279" r:id="rId8"/>
    <p:sldId id="276" r:id="rId9"/>
    <p:sldId id="270" r:id="rId10"/>
    <p:sldId id="261" r:id="rId11"/>
    <p:sldId id="265" r:id="rId12"/>
    <p:sldId id="264" r:id="rId13"/>
    <p:sldId id="267" r:id="rId14"/>
    <p:sldId id="280" r:id="rId15"/>
    <p:sldId id="281" r:id="rId16"/>
    <p:sldId id="268" r:id="rId17"/>
    <p:sldId id="269" r:id="rId18"/>
    <p:sldId id="273" r:id="rId19"/>
    <p:sldId id="271" r:id="rId20"/>
    <p:sldId id="272" r:id="rId21"/>
    <p:sldId id="266"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0" userDrawn="1">
          <p15:clr>
            <a:srgbClr val="A4A3A4"/>
          </p15:clr>
        </p15:guide>
        <p15:guide id="2" pos="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B79C"/>
    <a:srgbClr val="FFDA94"/>
    <a:srgbClr val="FFFF7D"/>
    <a:srgbClr val="FFCD2D"/>
    <a:srgbClr val="FF4F4F"/>
    <a:srgbClr val="7030A0"/>
    <a:srgbClr val="E8EEF8"/>
    <a:srgbClr val="FF6699"/>
    <a:srgbClr val="13253A"/>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57" autoAdjust="0"/>
    <p:restoredTop sz="94660"/>
  </p:normalViewPr>
  <p:slideViewPr>
    <p:cSldViewPr snapToGrid="0" showGuides="1">
      <p:cViewPr>
        <p:scale>
          <a:sx n="96" d="100"/>
          <a:sy n="96" d="100"/>
        </p:scale>
        <p:origin x="196" y="304"/>
      </p:cViewPr>
      <p:guideLst>
        <p:guide orient="horz" pos="600"/>
        <p:guide pos="24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D0263-783B-4E16-B870-C7E6B2DF8693}"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9CE53-B159-4CC1-B5D3-DE19906B13DF}" type="slidenum">
              <a:rPr lang="en-US" smtClean="0"/>
              <a:t>‹#›</a:t>
            </a:fld>
            <a:endParaRPr lang="en-US"/>
          </a:p>
        </p:txBody>
      </p:sp>
    </p:spTree>
    <p:extLst>
      <p:ext uri="{BB962C8B-B14F-4D97-AF65-F5344CB8AC3E}">
        <p14:creationId xmlns:p14="http://schemas.microsoft.com/office/powerpoint/2010/main" val="169758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2</a:t>
            </a:fld>
            <a:endParaRPr lang="en-US"/>
          </a:p>
        </p:txBody>
      </p:sp>
    </p:spTree>
    <p:extLst>
      <p:ext uri="{BB962C8B-B14F-4D97-AF65-F5344CB8AC3E}">
        <p14:creationId xmlns:p14="http://schemas.microsoft.com/office/powerpoint/2010/main" val="212692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12</a:t>
            </a:fld>
            <a:endParaRPr lang="en-US"/>
          </a:p>
        </p:txBody>
      </p:sp>
    </p:spTree>
    <p:extLst>
      <p:ext uri="{BB962C8B-B14F-4D97-AF65-F5344CB8AC3E}">
        <p14:creationId xmlns:p14="http://schemas.microsoft.com/office/powerpoint/2010/main" val="181767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13</a:t>
            </a:fld>
            <a:endParaRPr lang="en-US"/>
          </a:p>
        </p:txBody>
      </p:sp>
    </p:spTree>
    <p:extLst>
      <p:ext uri="{BB962C8B-B14F-4D97-AF65-F5344CB8AC3E}">
        <p14:creationId xmlns:p14="http://schemas.microsoft.com/office/powerpoint/2010/main" val="405198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AB14D-3504-431B-8299-1E80EE56F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DD3B4-7512-6114-B2C2-5865AEECA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96D14-6DF8-2CE6-0925-A2BE607E77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AFE443-EE74-4269-2FEB-07F28D3858A6}"/>
              </a:ext>
            </a:extLst>
          </p:cNvPr>
          <p:cNvSpPr>
            <a:spLocks noGrp="1"/>
          </p:cNvSpPr>
          <p:nvPr>
            <p:ph type="sldNum" sz="quarter" idx="5"/>
          </p:nvPr>
        </p:nvSpPr>
        <p:spPr/>
        <p:txBody>
          <a:bodyPr/>
          <a:lstStyle/>
          <a:p>
            <a:fld id="{8829CE53-B159-4CC1-B5D3-DE19906B13DF}" type="slidenum">
              <a:rPr lang="en-US" smtClean="0"/>
              <a:t>14</a:t>
            </a:fld>
            <a:endParaRPr lang="en-US"/>
          </a:p>
        </p:txBody>
      </p:sp>
    </p:spTree>
    <p:extLst>
      <p:ext uri="{BB962C8B-B14F-4D97-AF65-F5344CB8AC3E}">
        <p14:creationId xmlns:p14="http://schemas.microsoft.com/office/powerpoint/2010/main" val="913245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7950C-1454-E748-DF58-7DD1ADD30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6067E1-E1B8-AB39-85A0-AAA628BDB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AD526-1E9C-2BFF-8603-EE521DBB3D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3551DC-A97D-0584-AEE0-05E0CD130343}"/>
              </a:ext>
            </a:extLst>
          </p:cNvPr>
          <p:cNvSpPr>
            <a:spLocks noGrp="1"/>
          </p:cNvSpPr>
          <p:nvPr>
            <p:ph type="sldNum" sz="quarter" idx="5"/>
          </p:nvPr>
        </p:nvSpPr>
        <p:spPr/>
        <p:txBody>
          <a:bodyPr/>
          <a:lstStyle/>
          <a:p>
            <a:fld id="{8829CE53-B159-4CC1-B5D3-DE19906B13DF}" type="slidenum">
              <a:rPr lang="en-US" smtClean="0"/>
              <a:t>15</a:t>
            </a:fld>
            <a:endParaRPr lang="en-US"/>
          </a:p>
        </p:txBody>
      </p:sp>
    </p:spTree>
    <p:extLst>
      <p:ext uri="{BB962C8B-B14F-4D97-AF65-F5344CB8AC3E}">
        <p14:creationId xmlns:p14="http://schemas.microsoft.com/office/powerpoint/2010/main" val="270662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16</a:t>
            </a:fld>
            <a:endParaRPr lang="en-US"/>
          </a:p>
        </p:txBody>
      </p:sp>
    </p:spTree>
    <p:extLst>
      <p:ext uri="{BB962C8B-B14F-4D97-AF65-F5344CB8AC3E}">
        <p14:creationId xmlns:p14="http://schemas.microsoft.com/office/powerpoint/2010/main" val="2689749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17</a:t>
            </a:fld>
            <a:endParaRPr lang="en-US"/>
          </a:p>
        </p:txBody>
      </p:sp>
    </p:spTree>
    <p:extLst>
      <p:ext uri="{BB962C8B-B14F-4D97-AF65-F5344CB8AC3E}">
        <p14:creationId xmlns:p14="http://schemas.microsoft.com/office/powerpoint/2010/main" val="3065757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EE3B-5B3F-5F74-FB59-CC5381F32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9304-FAA6-7774-D8D5-2415F7504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2E34F-A970-DD39-7A6E-8577C5C111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49152-31D2-1D2F-D87B-DCACACFFAF60}"/>
              </a:ext>
            </a:extLst>
          </p:cNvPr>
          <p:cNvSpPr>
            <a:spLocks noGrp="1"/>
          </p:cNvSpPr>
          <p:nvPr>
            <p:ph type="sldNum" sz="quarter" idx="5"/>
          </p:nvPr>
        </p:nvSpPr>
        <p:spPr/>
        <p:txBody>
          <a:bodyPr/>
          <a:lstStyle/>
          <a:p>
            <a:fld id="{8829CE53-B159-4CC1-B5D3-DE19906B13DF}" type="slidenum">
              <a:rPr lang="en-US" smtClean="0"/>
              <a:t>18</a:t>
            </a:fld>
            <a:endParaRPr lang="en-US"/>
          </a:p>
        </p:txBody>
      </p:sp>
    </p:spTree>
    <p:extLst>
      <p:ext uri="{BB962C8B-B14F-4D97-AF65-F5344CB8AC3E}">
        <p14:creationId xmlns:p14="http://schemas.microsoft.com/office/powerpoint/2010/main" val="313639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19</a:t>
            </a:fld>
            <a:endParaRPr lang="en-US"/>
          </a:p>
        </p:txBody>
      </p:sp>
    </p:spTree>
    <p:extLst>
      <p:ext uri="{BB962C8B-B14F-4D97-AF65-F5344CB8AC3E}">
        <p14:creationId xmlns:p14="http://schemas.microsoft.com/office/powerpoint/2010/main" val="4029038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20</a:t>
            </a:fld>
            <a:endParaRPr lang="en-US"/>
          </a:p>
        </p:txBody>
      </p:sp>
    </p:spTree>
    <p:extLst>
      <p:ext uri="{BB962C8B-B14F-4D97-AF65-F5344CB8AC3E}">
        <p14:creationId xmlns:p14="http://schemas.microsoft.com/office/powerpoint/2010/main" val="351392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21</a:t>
            </a:fld>
            <a:endParaRPr lang="en-US"/>
          </a:p>
        </p:txBody>
      </p:sp>
    </p:spTree>
    <p:extLst>
      <p:ext uri="{BB962C8B-B14F-4D97-AF65-F5344CB8AC3E}">
        <p14:creationId xmlns:p14="http://schemas.microsoft.com/office/powerpoint/2010/main" val="131332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3</a:t>
            </a:fld>
            <a:endParaRPr lang="en-US"/>
          </a:p>
        </p:txBody>
      </p:sp>
    </p:spTree>
    <p:extLst>
      <p:ext uri="{BB962C8B-B14F-4D97-AF65-F5344CB8AC3E}">
        <p14:creationId xmlns:p14="http://schemas.microsoft.com/office/powerpoint/2010/main" val="2463305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22</a:t>
            </a:fld>
            <a:endParaRPr lang="en-US"/>
          </a:p>
        </p:txBody>
      </p:sp>
    </p:spTree>
    <p:extLst>
      <p:ext uri="{BB962C8B-B14F-4D97-AF65-F5344CB8AC3E}">
        <p14:creationId xmlns:p14="http://schemas.microsoft.com/office/powerpoint/2010/main" val="87399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0FEF-D5B5-93EC-9486-8E137E8BA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49363-EBA7-9F94-8899-8C7BBC392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F0153E-3DE0-224A-A3DE-5B652473B4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7F7B6-09CF-E6EA-1200-6F3EB4862D75}"/>
              </a:ext>
            </a:extLst>
          </p:cNvPr>
          <p:cNvSpPr>
            <a:spLocks noGrp="1"/>
          </p:cNvSpPr>
          <p:nvPr>
            <p:ph type="sldNum" sz="quarter" idx="5"/>
          </p:nvPr>
        </p:nvSpPr>
        <p:spPr/>
        <p:txBody>
          <a:bodyPr/>
          <a:lstStyle/>
          <a:p>
            <a:fld id="{8829CE53-B159-4CC1-B5D3-DE19906B13DF}" type="slidenum">
              <a:rPr lang="en-US" smtClean="0"/>
              <a:t>4</a:t>
            </a:fld>
            <a:endParaRPr lang="en-US"/>
          </a:p>
        </p:txBody>
      </p:sp>
    </p:spTree>
    <p:extLst>
      <p:ext uri="{BB962C8B-B14F-4D97-AF65-F5344CB8AC3E}">
        <p14:creationId xmlns:p14="http://schemas.microsoft.com/office/powerpoint/2010/main" val="90528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5</a:t>
            </a:fld>
            <a:endParaRPr lang="en-US"/>
          </a:p>
        </p:txBody>
      </p:sp>
    </p:spTree>
    <p:extLst>
      <p:ext uri="{BB962C8B-B14F-4D97-AF65-F5344CB8AC3E}">
        <p14:creationId xmlns:p14="http://schemas.microsoft.com/office/powerpoint/2010/main" val="252802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6</a:t>
            </a:fld>
            <a:endParaRPr lang="en-US"/>
          </a:p>
        </p:txBody>
      </p:sp>
    </p:spTree>
    <p:extLst>
      <p:ext uri="{BB962C8B-B14F-4D97-AF65-F5344CB8AC3E}">
        <p14:creationId xmlns:p14="http://schemas.microsoft.com/office/powerpoint/2010/main" val="2344913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FC51C-0573-A37D-CB3B-3B20D41D0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0922F-CF78-C106-2C80-42D0D938C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C6A8B-63ED-8487-FD56-45D53DEC05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54078-1A4D-6908-D228-6E42009B36FD}"/>
              </a:ext>
            </a:extLst>
          </p:cNvPr>
          <p:cNvSpPr>
            <a:spLocks noGrp="1"/>
          </p:cNvSpPr>
          <p:nvPr>
            <p:ph type="sldNum" sz="quarter" idx="5"/>
          </p:nvPr>
        </p:nvSpPr>
        <p:spPr/>
        <p:txBody>
          <a:bodyPr/>
          <a:lstStyle/>
          <a:p>
            <a:fld id="{8829CE53-B159-4CC1-B5D3-DE19906B13DF}" type="slidenum">
              <a:rPr lang="en-US" smtClean="0"/>
              <a:t>8</a:t>
            </a:fld>
            <a:endParaRPr lang="en-US"/>
          </a:p>
        </p:txBody>
      </p:sp>
    </p:spTree>
    <p:extLst>
      <p:ext uri="{BB962C8B-B14F-4D97-AF65-F5344CB8AC3E}">
        <p14:creationId xmlns:p14="http://schemas.microsoft.com/office/powerpoint/2010/main" val="1687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9</a:t>
            </a:fld>
            <a:endParaRPr lang="en-US"/>
          </a:p>
        </p:txBody>
      </p:sp>
    </p:spTree>
    <p:extLst>
      <p:ext uri="{BB962C8B-B14F-4D97-AF65-F5344CB8AC3E}">
        <p14:creationId xmlns:p14="http://schemas.microsoft.com/office/powerpoint/2010/main" val="3732414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10</a:t>
            </a:fld>
            <a:endParaRPr lang="en-US"/>
          </a:p>
        </p:txBody>
      </p:sp>
    </p:spTree>
    <p:extLst>
      <p:ext uri="{BB962C8B-B14F-4D97-AF65-F5344CB8AC3E}">
        <p14:creationId xmlns:p14="http://schemas.microsoft.com/office/powerpoint/2010/main" val="98376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11</a:t>
            </a:fld>
            <a:endParaRPr lang="en-US"/>
          </a:p>
        </p:txBody>
      </p:sp>
    </p:spTree>
    <p:extLst>
      <p:ext uri="{BB962C8B-B14F-4D97-AF65-F5344CB8AC3E}">
        <p14:creationId xmlns:p14="http://schemas.microsoft.com/office/powerpoint/2010/main" val="197308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9175-6305-4346-9ADE-CE69930A03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CA4BE-5161-46E6-BE91-E3B948482A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46AD-A1B3-4F5E-B2ED-8B877A5995E6}"/>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FC05B0F0-6073-4180-951D-C07C17A9B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6069C-8DA8-4A57-90D6-F4F7382677AE}"/>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49939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3257-7F2B-4D51-AB02-3EF94769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942A9-EDD0-40AC-9D70-FEDE02F35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70E20-0978-494A-AE1F-BF3E2A173512}"/>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28EA5480-105D-4FC7-BE3F-F470F4DB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5F687-8A59-418E-8881-F6077D5FB6B5}"/>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299319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6C2A0-066D-49CA-B18C-D0BC7DDBFC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B594F-14FA-431A-8D04-2BBF9FF44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CE198-995E-4374-91F3-EEFB9943DFBF}"/>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148FC851-4C07-439D-874B-453E88903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88603-6089-4ADE-822C-F455891295A7}"/>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2546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978-9664-4A4C-A973-73318BDF4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3A544-8734-465F-B7D7-2EB0CFF13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49FB3-54F5-49B8-9024-6DF694D152EA}"/>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3DC0CBF1-9372-4048-A40D-4415DAD6C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D5EB4-ED4A-4093-A639-287BFB76BB6A}"/>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6001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BAF9-5318-4CC8-AC80-094BC5984B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E01E58-2049-4714-8B6C-F52218395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7ABD68-93AE-47D9-BAA9-DE92CA683D5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3C0717C9-7629-439D-A1E6-F0126FD6C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FD706-0601-4BF5-B322-63BEDF879A6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7309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4B51-6342-491B-8DC5-6E9170C5C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720D39-9F71-4A71-9B1B-C8B431D338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552A54-C583-4532-91D7-5CA8D20FC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C7DF0-ED4D-4263-9423-F834D0DE1FE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574E6B87-4624-4195-AEAA-5B12CFB56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AEBF5-4E56-4B60-8E41-92CE5C04B81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74191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44C2-DDEB-4339-9C35-725851CBD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027969-4599-4083-B7DC-A90FEF7A8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CDA44-B89F-4E3C-ACED-141B61CE95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109E37-0CEA-4C46-B74C-DF64DC34BB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61850-0E38-4019-8AD0-0E77E43390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BAA4FE-F42E-4715-A69F-A125706678C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8" name="Footer Placeholder 7">
            <a:extLst>
              <a:ext uri="{FF2B5EF4-FFF2-40B4-BE49-F238E27FC236}">
                <a16:creationId xmlns:a16="http://schemas.microsoft.com/office/drawing/2014/main" id="{2B0DE6F3-007C-4DDD-A539-67591B868F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6E18F5-1707-454A-B674-48E3B3256236}"/>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00625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978E-B2A8-4411-8852-68C4C154F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8DCD8-3827-49B3-9680-1CEBEA7E582F}"/>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4" name="Footer Placeholder 3">
            <a:extLst>
              <a:ext uri="{FF2B5EF4-FFF2-40B4-BE49-F238E27FC236}">
                <a16:creationId xmlns:a16="http://schemas.microsoft.com/office/drawing/2014/main" id="{36B714D8-76B2-486E-8259-437B235DC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27DE9C-ACFD-4BC5-B1A1-F4245E1ABC68}"/>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54494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DD448-E32F-4131-A150-89C8204A9EC0}"/>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3" name="Footer Placeholder 2">
            <a:extLst>
              <a:ext uri="{FF2B5EF4-FFF2-40B4-BE49-F238E27FC236}">
                <a16:creationId xmlns:a16="http://schemas.microsoft.com/office/drawing/2014/main" id="{60EFE754-C361-42A1-BA6F-67121A720F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7F27C3-B07A-4226-AA14-6826216D6505}"/>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42106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7D19-E882-4123-9C61-BC22EBEC5E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A77E5-861C-4067-B129-CEBED113D0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4EC7AB-E6F8-4DEF-9316-5841D6619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2B56E-591D-4F59-9882-EE4A43870EED}"/>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37256C4B-FFD1-4FD9-9889-DA979A43E2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1CC6-8B72-4515-A6AE-2033CDF2F53D}"/>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207122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0E85-2ABF-4D0C-989C-89222556F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5AFE96-9A9E-4406-95A3-FF08A1F47A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CCED6D-E604-4C68-9549-ACC70BF35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376B2-F4B9-4071-A3EE-0019951B5091}"/>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EA8D5001-BDB7-4CFC-B150-FC97127EC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44DD3D-75DD-48D7-B407-9A76A47801E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75185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13D79A-2F47-4DAB-A99C-4F95EAD96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E3A86-03CC-4E10-9D96-7BD2A24E9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0658E-98B3-4A91-BE22-ABA516DDC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4F1E2A4A-568A-4BA0-838E-B3A678EB8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8DEA52-CD83-4E33-AD08-A1AE0FB48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2E7F6-0D82-4E98-8C29-8DA88879731F}" type="slidenum">
              <a:rPr lang="en-US" smtClean="0"/>
              <a:t>‹#›</a:t>
            </a:fld>
            <a:endParaRPr lang="en-US"/>
          </a:p>
        </p:txBody>
      </p:sp>
    </p:spTree>
    <p:extLst>
      <p:ext uri="{BB962C8B-B14F-4D97-AF65-F5344CB8AC3E}">
        <p14:creationId xmlns:p14="http://schemas.microsoft.com/office/powerpoint/2010/main" val="925256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cwalter.net/" TargetMode="External"/><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bit.ly/49NUMjD"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en.wikipedia.org/wiki/Protecting_Americans_from_Foreign_Adversary_Controlled_Applications_Act" TargetMode="External"/><Relationship Id="rId4" Type="http://schemas.openxmlformats.org/officeDocument/2006/relationships/hyperlink" Target="https://www.reuters.com/legal/tiktok-must-face-lawsuit-over-10-year-old-girls-death-us-court-rules-2024-08-2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arxiv.org/abs/2311.17035"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biia.com/generative-artificial-intelligence-models-leak-private-data/" TargetMode="External"/><Relationship Id="rId5" Type="http://schemas.openxmlformats.org/officeDocument/2006/relationships/hyperlink" Target="https://www.zdnet.com/article/chatgpt-can-leak-source-data-violate-privacy-says-googles-deepmind/" TargetMode="External"/><Relationship Id="rId4" Type="http://schemas.openxmlformats.org/officeDocument/2006/relationships/hyperlink" Target="https://www.wiz.io/blog/38-terabytes-of-private-data-accidentally-exposed-by-microsoft-ai-research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Monkey_selfie_copyright_disput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arstechnica.com/information-technology/2023/02/us-copyright-office-withdraws-copyright-for-ai-generated-comic-artwork/"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sports/wimbled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lifearchitect.ai/" TargetMode="Externa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2.m4a"/><Relationship Id="rId7" Type="http://schemas.openxmlformats.org/officeDocument/2006/relationships/image" Target="../media/image3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39A0157-A779-4254-8DD0-25D15FEA8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3" b="32659"/>
          <a:stretch/>
        </p:blipFill>
        <p:spPr bwMode="auto">
          <a:xfrm>
            <a:off x="2293683" y="3529746"/>
            <a:ext cx="7604631" cy="22067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D7D29-786D-4E24-BC28-C66DCF63DFA4}"/>
              </a:ext>
            </a:extLst>
          </p:cNvPr>
          <p:cNvSpPr txBox="1"/>
          <p:nvPr/>
        </p:nvSpPr>
        <p:spPr>
          <a:xfrm>
            <a:off x="6698750" y="5883419"/>
            <a:ext cx="4359293" cy="80021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Office of the Territorial Public Defender</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December 12, 2024</a:t>
            </a:r>
          </a:p>
        </p:txBody>
      </p:sp>
      <p:grpSp>
        <p:nvGrpSpPr>
          <p:cNvPr id="12" name="Group 11">
            <a:extLst>
              <a:ext uri="{FF2B5EF4-FFF2-40B4-BE49-F238E27FC236}">
                <a16:creationId xmlns:a16="http://schemas.microsoft.com/office/drawing/2014/main" id="{51199866-A576-FECD-6522-ECAAD555C95D}"/>
              </a:ext>
            </a:extLst>
          </p:cNvPr>
          <p:cNvGrpSpPr/>
          <p:nvPr/>
        </p:nvGrpSpPr>
        <p:grpSpPr>
          <a:xfrm>
            <a:off x="-2" y="266107"/>
            <a:ext cx="12192000" cy="3264483"/>
            <a:chOff x="-1" y="265263"/>
            <a:chExt cx="12192000" cy="3264483"/>
          </a:xfrm>
        </p:grpSpPr>
        <p:sp>
          <p:nvSpPr>
            <p:cNvPr id="3" name="TextBox 2">
              <a:extLst>
                <a:ext uri="{FF2B5EF4-FFF2-40B4-BE49-F238E27FC236}">
                  <a16:creationId xmlns:a16="http://schemas.microsoft.com/office/drawing/2014/main" id="{3F403693-A45C-4D20-934E-7B7D0F93EEE3}"/>
                </a:ext>
              </a:extLst>
            </p:cNvPr>
            <p:cNvSpPr txBox="1"/>
            <p:nvPr/>
          </p:nvSpPr>
          <p:spPr>
            <a:xfrm>
              <a:off x="-1" y="265263"/>
              <a:ext cx="12192000" cy="3264483"/>
            </a:xfrm>
            <a:prstGeom prst="rect">
              <a:avLst/>
            </a:prstGeom>
            <a:noFill/>
          </p:spPr>
          <p:txBody>
            <a:bodyPr wrap="square" rtlCol="0">
              <a:spAutoFit/>
            </a:bodyPr>
            <a:lstStyle/>
            <a:p>
              <a:pPr marL="0" marR="0" algn="ctr">
                <a:lnSpc>
                  <a:spcPct val="115000"/>
                </a:lnSpc>
              </a:pPr>
              <a:r>
                <a:rPr lang="en-US" sz="4400" b="1" kern="100" dirty="0">
                  <a:effectLst/>
                  <a:latin typeface="Aptos" panose="020B0004020202020204" pitchFamily="34" charset="0"/>
                  <a:ea typeface="Aptos" panose="020B0004020202020204" pitchFamily="34" charset="0"/>
                  <a:cs typeface="Times New Roman" panose="02020603050405020304" pitchFamily="18" charset="0"/>
                </a:rPr>
                <a:t>Artificial Intelligence in the Legal Arena:</a:t>
              </a:r>
            </a:p>
            <a:p>
              <a:pPr marL="0" marR="0" algn="ctr">
                <a:lnSpc>
                  <a:spcPct val="115000"/>
                </a:lnSpc>
                <a:spcAft>
                  <a:spcPts val="800"/>
                </a:spcAft>
              </a:pPr>
              <a:r>
                <a:rPr lang="en-US" sz="2800" b="1" kern="100" dirty="0">
                  <a:latin typeface="Aptos" panose="020B0004020202020204" pitchFamily="34" charset="0"/>
                  <a:ea typeface="Aptos" panose="020B0004020202020204" pitchFamily="34" charset="0"/>
                  <a:cs typeface="Times New Roman" panose="02020603050405020304" pitchFamily="18" charset="0"/>
                </a:rPr>
                <a:t>Opportunities, Challenges, and Ethical Considerations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hlinkClick r:id="rId3"/>
                </a:rPr>
                <a:t>Dr. Ben C. Walter</a:t>
              </a:r>
              <a:endPar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212121"/>
                  </a:solidFill>
                  <a:latin typeface="Calibri" panose="020F0502020204030204" pitchFamily="34" charset="0"/>
                  <a:ea typeface="Calibri" panose="020F0502020204030204" pitchFamily="34" charset="0"/>
                </a:rPr>
                <a:t>Associate Professor of Mathematics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rPr>
                <a:t>University of the Virgin Islands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logo of a university&#10;&#10;Description automatically generated">
              <a:extLst>
                <a:ext uri="{FF2B5EF4-FFF2-40B4-BE49-F238E27FC236}">
                  <a16:creationId xmlns:a16="http://schemas.microsoft.com/office/drawing/2014/main" id="{CBD3DDC6-0554-45C5-BEA3-8147A94EE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080" y="2569541"/>
              <a:ext cx="803551" cy="812423"/>
            </a:xfrm>
            <a:prstGeom prst="rect">
              <a:avLst/>
            </a:prstGeom>
          </p:spPr>
        </p:pic>
      </p:grpSp>
      <p:grpSp>
        <p:nvGrpSpPr>
          <p:cNvPr id="4" name="Group 3">
            <a:extLst>
              <a:ext uri="{FF2B5EF4-FFF2-40B4-BE49-F238E27FC236}">
                <a16:creationId xmlns:a16="http://schemas.microsoft.com/office/drawing/2014/main" id="{E65BF435-683A-6B77-AA7B-928EC040A0DB}"/>
              </a:ext>
            </a:extLst>
          </p:cNvPr>
          <p:cNvGrpSpPr/>
          <p:nvPr/>
        </p:nvGrpSpPr>
        <p:grpSpPr>
          <a:xfrm>
            <a:off x="117013" y="5189744"/>
            <a:ext cx="1938339" cy="1578244"/>
            <a:chOff x="9420527" y="905164"/>
            <a:chExt cx="1938339" cy="1578244"/>
          </a:xfrm>
        </p:grpSpPr>
        <p:sp>
          <p:nvSpPr>
            <p:cNvPr id="9" name="Rectangle 8">
              <a:extLst>
                <a:ext uri="{FF2B5EF4-FFF2-40B4-BE49-F238E27FC236}">
                  <a16:creationId xmlns:a16="http://schemas.microsoft.com/office/drawing/2014/main" id="{F34101E9-7A7E-D18A-A5A0-650E31E7A1F5}"/>
                </a:ext>
              </a:extLst>
            </p:cNvPr>
            <p:cNvSpPr/>
            <p:nvPr/>
          </p:nvSpPr>
          <p:spPr>
            <a:xfrm>
              <a:off x="9420527" y="905164"/>
              <a:ext cx="1926419" cy="1578244"/>
            </a:xfrm>
            <a:prstGeom prst="rect">
              <a:avLst/>
            </a:prstGeom>
            <a:solidFill>
              <a:srgbClr val="E8EE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66B719-F07A-3117-8B0E-3EDA57202FB1}"/>
                </a:ext>
              </a:extLst>
            </p:cNvPr>
            <p:cNvSpPr txBox="1"/>
            <p:nvPr/>
          </p:nvSpPr>
          <p:spPr>
            <a:xfrm>
              <a:off x="9444342" y="2095634"/>
              <a:ext cx="1914524" cy="307777"/>
            </a:xfrm>
            <a:prstGeom prst="rect">
              <a:avLst/>
            </a:prstGeom>
            <a:noFill/>
          </p:spPr>
          <p:txBody>
            <a:bodyPr wrap="square" rtlCol="0">
              <a:spAutoFit/>
            </a:bodyPr>
            <a:lstStyle/>
            <a:p>
              <a:r>
                <a:rPr lang="en-US" sz="1400" dirty="0">
                  <a:hlinkClick r:id="rId5"/>
                </a:rPr>
                <a:t>https://bit.ly/49NUMjD</a:t>
              </a:r>
              <a:endParaRPr lang="en-US" sz="1400" dirty="0"/>
            </a:p>
          </p:txBody>
        </p:sp>
        <p:pic>
          <p:nvPicPr>
            <p:cNvPr id="11" name="Picture 10">
              <a:extLst>
                <a:ext uri="{FF2B5EF4-FFF2-40B4-BE49-F238E27FC236}">
                  <a16:creationId xmlns:a16="http://schemas.microsoft.com/office/drawing/2014/main" id="{9F5F8CF8-DD94-DA01-D073-133E4EFDE5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876590" y="1001839"/>
              <a:ext cx="1050029" cy="1027845"/>
            </a:xfrm>
            <a:prstGeom prst="rect">
              <a:avLst/>
            </a:prstGeom>
          </p:spPr>
        </p:pic>
      </p:grpSp>
      <p:pic>
        <p:nvPicPr>
          <p:cNvPr id="2050" name="Picture 2">
            <a:extLst>
              <a:ext uri="{FF2B5EF4-FFF2-40B4-BE49-F238E27FC236}">
                <a16:creationId xmlns:a16="http://schemas.microsoft.com/office/drawing/2014/main" id="{F569E491-36A4-AEB9-9553-8C58B10404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8044" y="5751045"/>
            <a:ext cx="1016943" cy="101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49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problems with artificial intelligences</a:t>
            </a:r>
          </a:p>
        </p:txBody>
      </p:sp>
      <p:pic>
        <p:nvPicPr>
          <p:cNvPr id="8" name="Picture 7">
            <a:extLst>
              <a:ext uri="{FF2B5EF4-FFF2-40B4-BE49-F238E27FC236}">
                <a16:creationId xmlns:a16="http://schemas.microsoft.com/office/drawing/2014/main" id="{4824E71E-A066-2110-2CCE-B01C14CAC1B9}"/>
              </a:ext>
            </a:extLst>
          </p:cNvPr>
          <p:cNvPicPr>
            <a:picLocks noChangeAspect="1"/>
          </p:cNvPicPr>
          <p:nvPr/>
        </p:nvPicPr>
        <p:blipFill>
          <a:blip r:embed="rId3">
            <a:extLst>
              <a:ext uri="{28A0092B-C50C-407E-A947-70E740481C1C}">
                <a14:useLocalDpi xmlns:a14="http://schemas.microsoft.com/office/drawing/2010/main" val="0"/>
              </a:ext>
            </a:extLst>
          </a:blip>
          <a:srcRect t="4867" r="28812" b="4867"/>
          <a:stretch/>
        </p:blipFill>
        <p:spPr>
          <a:xfrm>
            <a:off x="7886379" y="707152"/>
            <a:ext cx="2229892" cy="2827476"/>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0BF53D86-3F38-ECDF-4335-1B7CDD174E9B}"/>
              </a:ext>
            </a:extLst>
          </p:cNvPr>
          <p:cNvSpPr txBox="1"/>
          <p:nvPr/>
        </p:nvSpPr>
        <p:spPr>
          <a:xfrm>
            <a:off x="571500" y="1556741"/>
            <a:ext cx="6564796" cy="2236510"/>
          </a:xfrm>
          <a:prstGeom prst="rect">
            <a:avLst/>
          </a:prstGeom>
          <a:noFill/>
        </p:spPr>
        <p:txBody>
          <a:bodyPr wrap="square" rtlCol="0">
            <a:spAutoFit/>
          </a:bodyPr>
          <a:lstStyle/>
          <a:p>
            <a:pPr marL="285750" indent="-285750">
              <a:spcBef>
                <a:spcPts val="400"/>
              </a:spcBef>
              <a:spcAft>
                <a:spcPts val="400"/>
              </a:spcAft>
              <a:buFont typeface="Arial" panose="020B0604020202020204" pitchFamily="34" charset="0"/>
              <a:buChar char="•"/>
            </a:pPr>
            <a:r>
              <a:rPr lang="en-US" b="1" dirty="0"/>
              <a:t>Accuracy / Accountability </a:t>
            </a:r>
            <a:r>
              <a:rPr lang="en-US" dirty="0"/>
              <a:t>– False output (“hallucinations”)</a:t>
            </a:r>
          </a:p>
          <a:p>
            <a:pPr marL="285750" indent="-285750">
              <a:spcBef>
                <a:spcPts val="400"/>
              </a:spcBef>
              <a:spcAft>
                <a:spcPts val="400"/>
              </a:spcAft>
              <a:buFont typeface="Arial" panose="020B0604020202020204" pitchFamily="34" charset="0"/>
              <a:buChar char="•"/>
            </a:pPr>
            <a:r>
              <a:rPr lang="en-US" b="1" dirty="0"/>
              <a:t>Privacy / Confidentiality </a:t>
            </a:r>
            <a:r>
              <a:rPr lang="en-US" dirty="0"/>
              <a:t>– prompts and attached data may be used for further training; various methods can expose training data (glitch tokens, overfitting)</a:t>
            </a:r>
          </a:p>
          <a:p>
            <a:pPr marL="285750" indent="-285750">
              <a:spcBef>
                <a:spcPts val="400"/>
              </a:spcBef>
              <a:spcAft>
                <a:spcPts val="400"/>
              </a:spcAft>
              <a:buFont typeface="Arial" panose="020B0604020202020204" pitchFamily="34" charset="0"/>
              <a:buChar char="•"/>
            </a:pPr>
            <a:r>
              <a:rPr lang="en-US" b="1" dirty="0"/>
              <a:t>Biases / Gaps in training data </a:t>
            </a:r>
            <a:r>
              <a:rPr lang="en-US" dirty="0"/>
              <a:t>– characteristics of training data will appear in output; implicit bias has been observed in AI outputs inferring ethnicity from names</a:t>
            </a:r>
          </a:p>
        </p:txBody>
      </p:sp>
    </p:spTree>
    <p:extLst>
      <p:ext uri="{BB962C8B-B14F-4D97-AF65-F5344CB8AC3E}">
        <p14:creationId xmlns:p14="http://schemas.microsoft.com/office/powerpoint/2010/main" val="393691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t>
            </a:r>
          </a:p>
        </p:txBody>
      </p:sp>
      <p:pic>
        <p:nvPicPr>
          <p:cNvPr id="6" name="Picture 5" descr="A diagram of a chat gpt&#10;&#10;Description automatically generated">
            <a:extLst>
              <a:ext uri="{FF2B5EF4-FFF2-40B4-BE49-F238E27FC236}">
                <a16:creationId xmlns:a16="http://schemas.microsoft.com/office/drawing/2014/main" id="{47AAA699-CE5B-2754-416F-D444B59A6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29" y="834891"/>
            <a:ext cx="4711942" cy="5188217"/>
          </a:xfrm>
          <a:prstGeom prst="rect">
            <a:avLst/>
          </a:prstGeom>
        </p:spPr>
      </p:pic>
    </p:spTree>
    <p:extLst>
      <p:ext uri="{BB962C8B-B14F-4D97-AF65-F5344CB8AC3E}">
        <p14:creationId xmlns:p14="http://schemas.microsoft.com/office/powerpoint/2010/main" val="54114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AI for Attorneys</a:t>
            </a:r>
          </a:p>
        </p:txBody>
      </p:sp>
      <p:pic>
        <p:nvPicPr>
          <p:cNvPr id="7" name="Picture 6">
            <a:extLst>
              <a:ext uri="{FF2B5EF4-FFF2-40B4-BE49-F238E27FC236}">
                <a16:creationId xmlns:a16="http://schemas.microsoft.com/office/drawing/2014/main" id="{9CE6D527-6044-8253-2FFA-6DD41E00F330}"/>
              </a:ext>
            </a:extLst>
          </p:cNvPr>
          <p:cNvPicPr>
            <a:picLocks noChangeAspect="1"/>
          </p:cNvPicPr>
          <p:nvPr/>
        </p:nvPicPr>
        <p:blipFill>
          <a:blip r:embed="rId3"/>
          <a:stretch>
            <a:fillRect/>
          </a:stretch>
        </p:blipFill>
        <p:spPr>
          <a:xfrm>
            <a:off x="8382000" y="1173202"/>
            <a:ext cx="3057939" cy="290349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BD26A036-26C5-B6FD-F0F1-23818EFF52BB}"/>
              </a:ext>
            </a:extLst>
          </p:cNvPr>
          <p:cNvSpPr txBox="1"/>
          <p:nvPr/>
        </p:nvSpPr>
        <p:spPr>
          <a:xfrm>
            <a:off x="291187" y="1017614"/>
            <a:ext cx="7536346" cy="4185761"/>
          </a:xfrm>
          <a:prstGeom prst="rect">
            <a:avLst/>
          </a:prstGeom>
          <a:noFill/>
        </p:spPr>
        <p:txBody>
          <a:bodyPr wrap="square">
            <a:spAutoFit/>
          </a:bodyPr>
          <a:lstStyle/>
          <a:p>
            <a:pPr>
              <a:spcAft>
                <a:spcPts val="600"/>
              </a:spcAft>
            </a:pPr>
            <a:r>
              <a:rPr lang="en-US" dirty="0"/>
              <a:t>Uses of AI</a:t>
            </a:r>
          </a:p>
          <a:p>
            <a:pPr marL="285750" indent="-166688">
              <a:spcAft>
                <a:spcPts val="600"/>
              </a:spcAft>
              <a:buFont typeface="Arial" panose="020B0604020202020204" pitchFamily="34" charset="0"/>
              <a:buChar char="•"/>
            </a:pPr>
            <a:r>
              <a:rPr lang="en-US" dirty="0"/>
              <a:t>Drafting/templating communications </a:t>
            </a:r>
            <a:br>
              <a:rPr lang="en-US" dirty="0"/>
            </a:br>
            <a:r>
              <a:rPr lang="en-US" dirty="0"/>
              <a:t>   (e.g., memos, emails, correspondence to opposing counsel, etc.): 58%</a:t>
            </a:r>
          </a:p>
          <a:p>
            <a:pPr marL="285750" indent="-166688">
              <a:spcAft>
                <a:spcPts val="600"/>
              </a:spcAft>
              <a:buFont typeface="Arial" panose="020B0604020202020204" pitchFamily="34" charset="0"/>
              <a:buChar char="•"/>
            </a:pPr>
            <a:r>
              <a:rPr lang="en-US" dirty="0"/>
              <a:t>Conducting legal research (“e-discovery”): 53%</a:t>
            </a:r>
          </a:p>
          <a:p>
            <a:pPr marL="285750" indent="-166688">
              <a:spcAft>
                <a:spcPts val="600"/>
              </a:spcAft>
              <a:buFont typeface="Arial" panose="020B0604020202020204" pitchFamily="34" charset="0"/>
              <a:buChar char="•"/>
            </a:pPr>
            <a:r>
              <a:rPr lang="en-US" dirty="0"/>
              <a:t>Summarizing legal narratives: 42%</a:t>
            </a:r>
          </a:p>
          <a:p>
            <a:pPr marL="285750" indent="-166688">
              <a:spcAft>
                <a:spcPts val="600"/>
              </a:spcAft>
              <a:buFont typeface="Arial" panose="020B0604020202020204" pitchFamily="34" charset="0"/>
              <a:buChar char="•"/>
            </a:pPr>
            <a:r>
              <a:rPr lang="en-US" dirty="0"/>
              <a:t>Reviewing legal documents: 34%</a:t>
            </a:r>
          </a:p>
          <a:p>
            <a:pPr marL="285750" indent="-166688">
              <a:spcAft>
                <a:spcPts val="600"/>
              </a:spcAft>
              <a:buFont typeface="Arial" panose="020B0604020202020204" pitchFamily="34" charset="0"/>
              <a:buChar char="•"/>
            </a:pPr>
            <a:r>
              <a:rPr lang="en-US" dirty="0"/>
              <a:t>Drafting/templating legal contracts: 23%</a:t>
            </a:r>
          </a:p>
          <a:p>
            <a:pPr marL="285750" indent="-166688">
              <a:spcAft>
                <a:spcPts val="600"/>
              </a:spcAft>
              <a:buFont typeface="Arial" panose="020B0604020202020204" pitchFamily="34" charset="0"/>
              <a:buChar char="•"/>
            </a:pPr>
            <a:r>
              <a:rPr lang="en-US" dirty="0"/>
              <a:t>Conducting due diligence: 21%</a:t>
            </a:r>
          </a:p>
          <a:p>
            <a:pPr marL="285750" indent="-166688">
              <a:spcAft>
                <a:spcPts val="600"/>
              </a:spcAft>
              <a:buFont typeface="Arial" panose="020B0604020202020204" pitchFamily="34" charset="0"/>
              <a:buChar char="•"/>
            </a:pPr>
            <a:r>
              <a:rPr lang="en-US" dirty="0"/>
              <a:t>Reviewing discovery: 15%</a:t>
            </a:r>
          </a:p>
          <a:p>
            <a:pPr marL="285750" indent="-166688">
              <a:spcAft>
                <a:spcPts val="600"/>
              </a:spcAft>
              <a:buFont typeface="Arial" panose="020B0604020202020204" pitchFamily="34" charset="0"/>
              <a:buChar char="•"/>
            </a:pPr>
            <a:r>
              <a:rPr lang="en-US" dirty="0"/>
              <a:t>Negotiating/redlining contracts: 11%</a:t>
            </a:r>
          </a:p>
          <a:p>
            <a:pPr marL="285750" indent="-166688">
              <a:spcAft>
                <a:spcPts val="600"/>
              </a:spcAft>
              <a:buFont typeface="Arial" panose="020B0604020202020204" pitchFamily="34" charset="0"/>
              <a:buChar char="•"/>
            </a:pPr>
            <a:r>
              <a:rPr lang="en-US" dirty="0"/>
              <a:t>Preparing case filings (e.g., pleadings, motions, jury instructions, etc.): 8%</a:t>
            </a:r>
          </a:p>
          <a:p>
            <a:pPr marL="285750" indent="-166688">
              <a:spcAft>
                <a:spcPts val="600"/>
              </a:spcAft>
              <a:buFont typeface="Arial" panose="020B0604020202020204" pitchFamily="34" charset="0"/>
              <a:buChar char="•"/>
            </a:pPr>
            <a:r>
              <a:rPr lang="en-US" dirty="0"/>
              <a:t>Estate planning: 2%</a:t>
            </a:r>
          </a:p>
        </p:txBody>
      </p:sp>
      <p:sp>
        <p:nvSpPr>
          <p:cNvPr id="12" name="TextBox 11">
            <a:extLst>
              <a:ext uri="{FF2B5EF4-FFF2-40B4-BE49-F238E27FC236}">
                <a16:creationId xmlns:a16="http://schemas.microsoft.com/office/drawing/2014/main" id="{939232E9-DF6B-17EE-E042-0941EE49B055}"/>
              </a:ext>
            </a:extLst>
          </p:cNvPr>
          <p:cNvSpPr txBox="1"/>
          <p:nvPr/>
        </p:nvSpPr>
        <p:spPr>
          <a:xfrm>
            <a:off x="6008618" y="6373693"/>
            <a:ext cx="6183382" cy="340519"/>
          </a:xfrm>
          <a:prstGeom prst="round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400" dirty="0"/>
              <a:t>https://pro.bloomberglaw.com/insights/technology/ai-in-legal-practice-explained</a:t>
            </a:r>
          </a:p>
        </p:txBody>
      </p:sp>
    </p:spTree>
    <p:extLst>
      <p:ext uri="{BB962C8B-B14F-4D97-AF65-F5344CB8AC3E}">
        <p14:creationId xmlns:p14="http://schemas.microsoft.com/office/powerpoint/2010/main" val="1474118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AI in the Courtroom</a:t>
            </a:r>
          </a:p>
        </p:txBody>
      </p:sp>
      <p:sp>
        <p:nvSpPr>
          <p:cNvPr id="6" name="TextBox 5">
            <a:extLst>
              <a:ext uri="{FF2B5EF4-FFF2-40B4-BE49-F238E27FC236}">
                <a16:creationId xmlns:a16="http://schemas.microsoft.com/office/drawing/2014/main" id="{A3F06510-683B-B91A-6449-80D75B8C7513}"/>
              </a:ext>
            </a:extLst>
          </p:cNvPr>
          <p:cNvSpPr txBox="1"/>
          <p:nvPr/>
        </p:nvSpPr>
        <p:spPr>
          <a:xfrm>
            <a:off x="596348" y="1679713"/>
            <a:ext cx="4492487" cy="707886"/>
          </a:xfrm>
          <a:prstGeom prst="rect">
            <a:avLst/>
          </a:prstGeom>
          <a:noFill/>
        </p:spPr>
        <p:txBody>
          <a:bodyPr wrap="square" rtlCol="0">
            <a:spAutoFit/>
          </a:bodyPr>
          <a:lstStyle/>
          <a:p>
            <a:r>
              <a:rPr lang="en-US" sz="2000" b="1" dirty="0"/>
              <a:t>Transcription</a:t>
            </a:r>
          </a:p>
          <a:p>
            <a:r>
              <a:rPr lang="en-US" sz="2000" b="1" dirty="0"/>
              <a:t>Translation</a:t>
            </a:r>
          </a:p>
        </p:txBody>
      </p:sp>
      <p:sp>
        <p:nvSpPr>
          <p:cNvPr id="8" name="TextBox 7">
            <a:extLst>
              <a:ext uri="{FF2B5EF4-FFF2-40B4-BE49-F238E27FC236}">
                <a16:creationId xmlns:a16="http://schemas.microsoft.com/office/drawing/2014/main" id="{0E251E2B-85D7-7424-70D7-0CB0A1D5F625}"/>
              </a:ext>
            </a:extLst>
          </p:cNvPr>
          <p:cNvSpPr txBox="1"/>
          <p:nvPr/>
        </p:nvSpPr>
        <p:spPr>
          <a:xfrm>
            <a:off x="596348" y="3634019"/>
            <a:ext cx="6808304" cy="646331"/>
          </a:xfrm>
          <a:prstGeom prst="rect">
            <a:avLst/>
          </a:prstGeom>
          <a:noFill/>
        </p:spPr>
        <p:txBody>
          <a:bodyPr wrap="square" rtlCol="0">
            <a:spAutoFit/>
          </a:bodyPr>
          <a:lstStyle/>
          <a:p>
            <a:r>
              <a:rPr lang="en-US" dirty="0"/>
              <a:t>New Mexico court system incorporates system from “For the Record” (https://fortherecord.com/) </a:t>
            </a:r>
          </a:p>
        </p:txBody>
      </p:sp>
      <p:pic>
        <p:nvPicPr>
          <p:cNvPr id="9" name="Picture 8" descr="A building with a pool and a drawing of it&#10;&#10;Description automatically generated">
            <a:extLst>
              <a:ext uri="{FF2B5EF4-FFF2-40B4-BE49-F238E27FC236}">
                <a16:creationId xmlns:a16="http://schemas.microsoft.com/office/drawing/2014/main" id="{48928551-C10E-44F9-07EB-2328778A8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130" y="1076740"/>
            <a:ext cx="3009900" cy="3009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1708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086A1-572C-A35A-F4DA-E557B7CA51CB}"/>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9390937C-0E22-D607-6100-B2F2C1D285CE}"/>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65DC428-EB69-85E1-261A-116FA3734CDD}"/>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AI in Policing</a:t>
            </a:r>
          </a:p>
        </p:txBody>
      </p:sp>
      <p:pic>
        <p:nvPicPr>
          <p:cNvPr id="4" name="Picture 3">
            <a:extLst>
              <a:ext uri="{FF2B5EF4-FFF2-40B4-BE49-F238E27FC236}">
                <a16:creationId xmlns:a16="http://schemas.microsoft.com/office/drawing/2014/main" id="{6F56DA1C-89BD-CAA7-FFE6-D9FFEE3DE1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0" y="1101441"/>
            <a:ext cx="3038061" cy="2975260"/>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A97A41BD-E8B9-91AD-1C1B-188DB06BC085}"/>
              </a:ext>
            </a:extLst>
          </p:cNvPr>
          <p:cNvSpPr txBox="1"/>
          <p:nvPr/>
        </p:nvSpPr>
        <p:spPr>
          <a:xfrm>
            <a:off x="518663" y="1425836"/>
            <a:ext cx="7863337" cy="400110"/>
          </a:xfrm>
          <a:prstGeom prst="rect">
            <a:avLst/>
          </a:prstGeom>
          <a:noFill/>
        </p:spPr>
        <p:txBody>
          <a:bodyPr wrap="square" rtlCol="0">
            <a:spAutoFit/>
          </a:bodyPr>
          <a:lstStyle/>
          <a:p>
            <a:r>
              <a:rPr lang="en-US" sz="2000" dirty="0"/>
              <a:t>Many police technology companies / startups are pitching AI applications </a:t>
            </a:r>
          </a:p>
        </p:txBody>
      </p:sp>
    </p:spTree>
    <p:extLst>
      <p:ext uri="{BB962C8B-B14F-4D97-AF65-F5344CB8AC3E}">
        <p14:creationId xmlns:p14="http://schemas.microsoft.com/office/powerpoint/2010/main" val="103092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9E0C5-A702-EE8D-27A8-E96C83CC8DF4}"/>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DE483AA8-E819-144E-B712-07FD328F8A19}"/>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AC047F4-6B6B-3F83-EE72-19D4CC985499}"/>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AI in Crime</a:t>
            </a:r>
          </a:p>
        </p:txBody>
      </p:sp>
      <p:pic>
        <p:nvPicPr>
          <p:cNvPr id="12" name="Picture 11" descr="A mask with different facial expressions&#10;&#10;Description automatically generated">
            <a:extLst>
              <a:ext uri="{FF2B5EF4-FFF2-40B4-BE49-F238E27FC236}">
                <a16:creationId xmlns:a16="http://schemas.microsoft.com/office/drawing/2014/main" id="{F1B519CF-9226-273B-9076-B6E45DF5F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0" y="1088334"/>
            <a:ext cx="2988365" cy="298836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13232058-16F3-6652-D260-84DBF277FF2C}"/>
              </a:ext>
            </a:extLst>
          </p:cNvPr>
          <p:cNvSpPr txBox="1"/>
          <p:nvPr/>
        </p:nvSpPr>
        <p:spPr>
          <a:xfrm>
            <a:off x="670590" y="4199083"/>
            <a:ext cx="723784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“Algorithmic collusion”</a:t>
            </a:r>
            <a:br>
              <a:rPr lang="en-US" dirty="0"/>
            </a:br>
            <a:r>
              <a:rPr lang="en-US" dirty="0"/>
              <a:t>ML driven high frequency trading may contribute to market volatility (2010).  AI driven house price suggestions accused of price-fixing. </a:t>
            </a:r>
          </a:p>
        </p:txBody>
      </p:sp>
      <p:sp>
        <p:nvSpPr>
          <p:cNvPr id="3" name="TextBox 2">
            <a:extLst>
              <a:ext uri="{FF2B5EF4-FFF2-40B4-BE49-F238E27FC236}">
                <a16:creationId xmlns:a16="http://schemas.microsoft.com/office/drawing/2014/main" id="{7D62C9F6-2843-09EF-BF95-E68BB8B658AC}"/>
              </a:ext>
            </a:extLst>
          </p:cNvPr>
          <p:cNvSpPr txBox="1"/>
          <p:nvPr/>
        </p:nvSpPr>
        <p:spPr>
          <a:xfrm>
            <a:off x="670590" y="2445484"/>
            <a:ext cx="7348682"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t>“Blackout challenge” lawsuit vs TikTok?</a:t>
            </a:r>
            <a:br>
              <a:rPr lang="en-US" b="1" dirty="0"/>
            </a:br>
            <a:r>
              <a:rPr lang="en-US" dirty="0">
                <a:hlinkClick r:id="rId4"/>
              </a:rPr>
              <a:t>Aug 28. US appeals court revives lawsuit</a:t>
            </a:r>
            <a:r>
              <a:rPr lang="en-US" dirty="0"/>
              <a:t>: ML recommendation engines “not protected by sec 230 of Communications Decency Act”</a:t>
            </a:r>
          </a:p>
          <a:p>
            <a:pPr marL="285750" indent="-285750">
              <a:buFont typeface="Arial" panose="020B0604020202020204" pitchFamily="34" charset="0"/>
              <a:buChar char="•"/>
            </a:pPr>
            <a:r>
              <a:rPr lang="en-US" b="1" dirty="0"/>
              <a:t>National security threat order </a:t>
            </a:r>
            <a:r>
              <a:rPr lang="en-US" b="1" dirty="0">
                <a:hlinkClick r:id="rId5"/>
              </a:rPr>
              <a:t>(PAFACAA) vs ByteDance</a:t>
            </a:r>
            <a:r>
              <a:rPr lang="en-US" b="1" dirty="0"/>
              <a:t>?</a:t>
            </a:r>
            <a:br>
              <a:rPr lang="en-US" b="1" dirty="0"/>
            </a:br>
            <a:r>
              <a:rPr lang="en-US" dirty="0"/>
              <a:t>TikTok collects data on US citizens, could be used to manipulate opinion?</a:t>
            </a:r>
          </a:p>
        </p:txBody>
      </p:sp>
    </p:spTree>
    <p:extLst>
      <p:ext uri="{BB962C8B-B14F-4D97-AF65-F5344CB8AC3E}">
        <p14:creationId xmlns:p14="http://schemas.microsoft.com/office/powerpoint/2010/main" val="283310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Privacy and surveillance</a:t>
            </a:r>
          </a:p>
        </p:txBody>
      </p:sp>
      <p:pic>
        <p:nvPicPr>
          <p:cNvPr id="4" name="Picture 3">
            <a:extLst>
              <a:ext uri="{FF2B5EF4-FFF2-40B4-BE49-F238E27FC236}">
                <a16:creationId xmlns:a16="http://schemas.microsoft.com/office/drawing/2014/main" id="{A16B66D1-CE3A-79E6-B594-B770C01155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0" y="902854"/>
            <a:ext cx="3173846" cy="3173846"/>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55CD8FC1-ABD8-CF90-2802-AD35E39B797B}"/>
              </a:ext>
            </a:extLst>
          </p:cNvPr>
          <p:cNvSpPr txBox="1"/>
          <p:nvPr/>
        </p:nvSpPr>
        <p:spPr>
          <a:xfrm>
            <a:off x="636154" y="1355088"/>
            <a:ext cx="7390597" cy="2970044"/>
          </a:xfrm>
          <a:prstGeom prst="rect">
            <a:avLst/>
          </a:prstGeom>
          <a:noFill/>
        </p:spPr>
        <p:txBody>
          <a:bodyPr wrap="square" rtlCol="0">
            <a:spAutoFit/>
          </a:bodyPr>
          <a:lstStyle/>
          <a:p>
            <a:pPr>
              <a:spcAft>
                <a:spcPts val="1200"/>
              </a:spcAft>
            </a:pPr>
            <a:r>
              <a:rPr lang="en-US" dirty="0"/>
              <a:t>AI can be induced to leak training data.  Massive training data sets can also be directly stolen or exposed via human intervention or </a:t>
            </a:r>
            <a:r>
              <a:rPr lang="en-US" dirty="0">
                <a:hlinkClick r:id="rId4"/>
              </a:rPr>
              <a:t>mistakes</a:t>
            </a:r>
            <a:r>
              <a:rPr lang="en-US" dirty="0"/>
              <a:t>.</a:t>
            </a:r>
          </a:p>
          <a:p>
            <a:pPr marL="285750" indent="-285750">
              <a:spcBef>
                <a:spcPts val="600"/>
              </a:spcBef>
              <a:spcAft>
                <a:spcPts val="1200"/>
              </a:spcAft>
              <a:buFont typeface="Arial" panose="020B0604020202020204" pitchFamily="34" charset="0"/>
              <a:buChar char="•"/>
            </a:pPr>
            <a:r>
              <a:rPr lang="en-US" b="1" dirty="0"/>
              <a:t>Training data privacy</a:t>
            </a:r>
            <a:br>
              <a:rPr lang="en-US" dirty="0"/>
            </a:br>
            <a:r>
              <a:rPr lang="en-US" dirty="0"/>
              <a:t>Internal AI may be trained with confidential data; e.g. names, phone numbers, addresses, salary. </a:t>
            </a:r>
            <a:r>
              <a:rPr lang="en-US" dirty="0">
                <a:hlinkClick r:id="rId5"/>
              </a:rPr>
              <a:t>Known attacks</a:t>
            </a:r>
            <a:r>
              <a:rPr lang="en-US" dirty="0"/>
              <a:t> </a:t>
            </a:r>
            <a:r>
              <a:rPr lang="en-US" dirty="0">
                <a:hlinkClick r:id="rId6"/>
              </a:rPr>
              <a:t>can extract</a:t>
            </a:r>
            <a:r>
              <a:rPr lang="en-US" dirty="0"/>
              <a:t> </a:t>
            </a:r>
            <a:r>
              <a:rPr lang="en-US" dirty="0">
                <a:hlinkClick r:id="rId7"/>
              </a:rPr>
              <a:t>this information</a:t>
            </a:r>
            <a:r>
              <a:rPr lang="en-US" dirty="0"/>
              <a:t>. </a:t>
            </a:r>
            <a:br>
              <a:rPr lang="en-US" dirty="0"/>
            </a:br>
            <a:r>
              <a:rPr lang="en-US" dirty="0"/>
              <a:t>- see </a:t>
            </a:r>
            <a:r>
              <a:rPr lang="en-US" i="1" dirty="0"/>
              <a:t>Nasr. Scalable extraction of training data… (2023)</a:t>
            </a:r>
          </a:p>
          <a:p>
            <a:pPr marL="285750" indent="-285750">
              <a:spcAft>
                <a:spcPts val="1200"/>
              </a:spcAft>
              <a:buFont typeface="Arial" panose="020B0604020202020204" pitchFamily="34" charset="0"/>
              <a:buChar char="•"/>
            </a:pPr>
            <a:r>
              <a:rPr lang="en-US" b="1" dirty="0"/>
              <a:t>Query data privacy</a:t>
            </a:r>
            <a:br>
              <a:rPr lang="en-US" dirty="0"/>
            </a:br>
            <a:r>
              <a:rPr lang="en-US" dirty="0"/>
              <a:t>Many AI will </a:t>
            </a:r>
            <a:r>
              <a:rPr lang="en-US" i="1" dirty="0"/>
              <a:t>self-improve</a:t>
            </a:r>
            <a:r>
              <a:rPr lang="en-US" dirty="0"/>
              <a:t>, training on supplied query or analysis data.  Any non-anonymized data exposed to the AI is at risk of leakage. </a:t>
            </a:r>
            <a:endParaRPr lang="en-US" i="1" dirty="0"/>
          </a:p>
        </p:txBody>
      </p:sp>
    </p:spTree>
    <p:extLst>
      <p:ext uri="{BB962C8B-B14F-4D97-AF65-F5344CB8AC3E}">
        <p14:creationId xmlns:p14="http://schemas.microsoft.com/office/powerpoint/2010/main" val="173711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Transparency and explainability</a:t>
            </a:r>
          </a:p>
        </p:txBody>
      </p:sp>
    </p:spTree>
    <p:extLst>
      <p:ext uri="{BB962C8B-B14F-4D97-AF65-F5344CB8AC3E}">
        <p14:creationId xmlns:p14="http://schemas.microsoft.com/office/powerpoint/2010/main" val="332147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21B0-DC79-CCE1-3FF8-43F15BC47B89}"/>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4C486DAD-ACAF-8175-CB29-8B194D1B83BA}"/>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70EEADB-005F-E67C-A0D8-B97F330327F6}"/>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Accountability</a:t>
            </a:r>
          </a:p>
        </p:txBody>
      </p:sp>
    </p:spTree>
    <p:extLst>
      <p:ext uri="{BB962C8B-B14F-4D97-AF65-F5344CB8AC3E}">
        <p14:creationId xmlns:p14="http://schemas.microsoft.com/office/powerpoint/2010/main" val="1916764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Authorship rights</a:t>
            </a:r>
          </a:p>
        </p:txBody>
      </p:sp>
      <p:sp>
        <p:nvSpPr>
          <p:cNvPr id="14" name="TextBox 13">
            <a:extLst>
              <a:ext uri="{FF2B5EF4-FFF2-40B4-BE49-F238E27FC236}">
                <a16:creationId xmlns:a16="http://schemas.microsoft.com/office/drawing/2014/main" id="{7258FB4A-A273-4574-118C-2AC86EF6A5F0}"/>
              </a:ext>
            </a:extLst>
          </p:cNvPr>
          <p:cNvSpPr txBox="1"/>
          <p:nvPr/>
        </p:nvSpPr>
        <p:spPr>
          <a:xfrm>
            <a:off x="2400300" y="5257562"/>
            <a:ext cx="9791700" cy="1600438"/>
          </a:xfrm>
          <a:prstGeom prst="rect">
            <a:avLst/>
          </a:prstGeom>
          <a:solidFill>
            <a:srgbClr val="E8EEF8"/>
          </a:solidFill>
          <a:ln>
            <a:solidFill>
              <a:schemeClr val="tx1"/>
            </a:solidFill>
          </a:ln>
        </p:spPr>
        <p:txBody>
          <a:bodyPr wrap="square">
            <a:spAutoFit/>
          </a:bodyPr>
          <a:lstStyle/>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Ownership of content. As between you and OpenAI, and to the extent permitted by applicable law, you (a) retain your ownership rights in Input and (b) own the Output. We hereby assign to you all our right, title, and interest, if any, in and to Output. </a:t>
            </a:r>
          </a:p>
          <a:p>
            <a:endParaRPr lang="en-US" sz="1400" i="0" dirty="0">
              <a:effectLst/>
              <a:latin typeface="Calibri Light" panose="020F0302020204030204" pitchFamily="34" charset="0"/>
              <a:ea typeface="Calibri Light" panose="020F0302020204030204" pitchFamily="34" charset="0"/>
              <a:cs typeface="Calibri Light" panose="020F0302020204030204" pitchFamily="34" charset="0"/>
            </a:endParaRPr>
          </a:p>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Similarity of content. Due to the nature of our Services and artificial intelligence generally, output may not be unique and other users may receive similar output from our Services. Our assignment above does not extend to other users’ output or any Third Party Output. </a:t>
            </a:r>
          </a:p>
          <a:p>
            <a:endParaRPr lang="en-US" sz="1400" i="0" dirty="0">
              <a:effectLst/>
              <a:latin typeface="Calibri Light" panose="020F0302020204030204" pitchFamily="34" charset="0"/>
              <a:ea typeface="Calibri Light" panose="020F0302020204030204" pitchFamily="34" charset="0"/>
              <a:cs typeface="Calibri Light" panose="020F0302020204030204" pitchFamily="34" charset="0"/>
            </a:endParaRPr>
          </a:p>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 OpenAI terms of use</a:t>
            </a:r>
            <a:endParaRPr lang="en-US" sz="1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A79D345-826B-E24B-A864-985BC478D3F1}"/>
              </a:ext>
            </a:extLst>
          </p:cNvPr>
          <p:cNvSpPr txBox="1"/>
          <p:nvPr/>
        </p:nvSpPr>
        <p:spPr>
          <a:xfrm>
            <a:off x="698676" y="4568333"/>
            <a:ext cx="11346179" cy="646331"/>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b="1" dirty="0"/>
              <a:t>US copyright office gives NO ownership to any AI created content </a:t>
            </a:r>
            <a:r>
              <a:rPr lang="en-US" b="1" i="1" dirty="0"/>
              <a:t>(all is public domain)</a:t>
            </a:r>
            <a:br>
              <a:rPr lang="en-US" i="1" dirty="0"/>
            </a:br>
            <a:r>
              <a:rPr lang="en-US" dirty="0"/>
              <a:t>See </a:t>
            </a:r>
            <a:r>
              <a:rPr lang="en-US" dirty="0">
                <a:hlinkClick r:id="rId3"/>
              </a:rPr>
              <a:t>“Monkey Selfie”</a:t>
            </a:r>
            <a:r>
              <a:rPr lang="en-US" dirty="0"/>
              <a:t> lawsuit and </a:t>
            </a:r>
            <a:r>
              <a:rPr lang="en-US" dirty="0">
                <a:hlinkClick r:id="rId4"/>
              </a:rPr>
              <a:t>Zarya of the Dawn</a:t>
            </a:r>
            <a:r>
              <a:rPr lang="en-US" dirty="0"/>
              <a:t> comic dispute.</a:t>
            </a:r>
          </a:p>
        </p:txBody>
      </p:sp>
    </p:spTree>
    <p:extLst>
      <p:ext uri="{BB962C8B-B14F-4D97-AF65-F5344CB8AC3E}">
        <p14:creationId xmlns:p14="http://schemas.microsoft.com/office/powerpoint/2010/main" val="60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536E860-C43B-227E-B22A-41AD1462184C}"/>
              </a:ext>
            </a:extLst>
          </p:cNvPr>
          <p:cNvGrpSpPr/>
          <p:nvPr/>
        </p:nvGrpSpPr>
        <p:grpSpPr>
          <a:xfrm>
            <a:off x="301484" y="1054249"/>
            <a:ext cx="4711850" cy="5131398"/>
            <a:chOff x="301484" y="1054249"/>
            <a:chExt cx="4711850" cy="5131398"/>
          </a:xfrm>
        </p:grpSpPr>
        <p:sp>
          <p:nvSpPr>
            <p:cNvPr id="18" name="Oval 17">
              <a:extLst>
                <a:ext uri="{FF2B5EF4-FFF2-40B4-BE49-F238E27FC236}">
                  <a16:creationId xmlns:a16="http://schemas.microsoft.com/office/drawing/2014/main" id="{80D1C3B4-BAAD-9836-EC30-3E020366A8B9}"/>
                </a:ext>
              </a:extLst>
            </p:cNvPr>
            <p:cNvSpPr/>
            <p:nvPr/>
          </p:nvSpPr>
          <p:spPr>
            <a:xfrm>
              <a:off x="301484" y="1054249"/>
              <a:ext cx="4711850" cy="5131398"/>
            </a:xfrm>
            <a:prstGeom prst="ellipse">
              <a:avLst/>
            </a:prstGeom>
            <a:solidFill>
              <a:srgbClr val="FF4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8E9D61B-71BA-75A2-8CED-311268518175}"/>
                </a:ext>
              </a:extLst>
            </p:cNvPr>
            <p:cNvSpPr txBox="1"/>
            <p:nvPr/>
          </p:nvSpPr>
          <p:spPr>
            <a:xfrm>
              <a:off x="1548771" y="1315509"/>
              <a:ext cx="2217283" cy="369332"/>
            </a:xfrm>
            <a:prstGeom prst="rect">
              <a:avLst/>
            </a:prstGeom>
            <a:noFill/>
          </p:spPr>
          <p:txBody>
            <a:bodyPr wrap="square" rtlCol="0">
              <a:spAutoFit/>
            </a:bodyPr>
            <a:lstStyle/>
            <a:p>
              <a:pPr algn="ctr"/>
              <a:r>
                <a:rPr lang="en-US" b="1" dirty="0"/>
                <a:t>Artificial Intelligence</a:t>
              </a:r>
            </a:p>
          </p:txBody>
        </p:sp>
      </p:grpSp>
      <p:grpSp>
        <p:nvGrpSpPr>
          <p:cNvPr id="34" name="Group 33">
            <a:extLst>
              <a:ext uri="{FF2B5EF4-FFF2-40B4-BE49-F238E27FC236}">
                <a16:creationId xmlns:a16="http://schemas.microsoft.com/office/drawing/2014/main" id="{7B607042-5213-5398-48A4-F1ACBC3275C1}"/>
              </a:ext>
            </a:extLst>
          </p:cNvPr>
          <p:cNvGrpSpPr/>
          <p:nvPr/>
        </p:nvGrpSpPr>
        <p:grpSpPr>
          <a:xfrm>
            <a:off x="440852" y="1751441"/>
            <a:ext cx="4433115" cy="4410634"/>
            <a:chOff x="440852" y="1751441"/>
            <a:chExt cx="4433115" cy="4410634"/>
          </a:xfrm>
        </p:grpSpPr>
        <p:sp>
          <p:nvSpPr>
            <p:cNvPr id="19" name="Oval 18">
              <a:extLst>
                <a:ext uri="{FF2B5EF4-FFF2-40B4-BE49-F238E27FC236}">
                  <a16:creationId xmlns:a16="http://schemas.microsoft.com/office/drawing/2014/main" id="{202A9F08-EFA1-C262-90AF-50D3323A0555}"/>
                </a:ext>
              </a:extLst>
            </p:cNvPr>
            <p:cNvSpPr/>
            <p:nvPr/>
          </p:nvSpPr>
          <p:spPr>
            <a:xfrm>
              <a:off x="440852" y="1751441"/>
              <a:ext cx="4433115" cy="4410634"/>
            </a:xfrm>
            <a:prstGeom prst="ellipse">
              <a:avLst/>
            </a:prstGeom>
            <a:solidFill>
              <a:srgbClr val="FFCD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8A20561-249C-05D1-4A78-B3DDFA3D45CE}"/>
                </a:ext>
              </a:extLst>
            </p:cNvPr>
            <p:cNvSpPr txBox="1"/>
            <p:nvPr/>
          </p:nvSpPr>
          <p:spPr>
            <a:xfrm>
              <a:off x="1638455" y="2048845"/>
              <a:ext cx="2123647" cy="369332"/>
            </a:xfrm>
            <a:prstGeom prst="rect">
              <a:avLst/>
            </a:prstGeom>
            <a:noFill/>
          </p:spPr>
          <p:txBody>
            <a:bodyPr wrap="square" rtlCol="0">
              <a:spAutoFit/>
            </a:bodyPr>
            <a:lstStyle/>
            <a:p>
              <a:pPr algn="ctr"/>
              <a:r>
                <a:rPr lang="en-US" b="1" dirty="0"/>
                <a:t>Machine Learning</a:t>
              </a:r>
            </a:p>
          </p:txBody>
        </p:sp>
      </p:grpSp>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ED276C9-CEE3-868D-9C1B-C8F80201BDFB}"/>
              </a:ext>
            </a:extLst>
          </p:cNvPr>
          <p:cNvGrpSpPr/>
          <p:nvPr/>
        </p:nvGrpSpPr>
        <p:grpSpPr>
          <a:xfrm>
            <a:off x="650837" y="2517289"/>
            <a:ext cx="3991087" cy="3668358"/>
            <a:chOff x="650837" y="2517289"/>
            <a:chExt cx="3991087" cy="3668358"/>
          </a:xfrm>
        </p:grpSpPr>
        <p:sp>
          <p:nvSpPr>
            <p:cNvPr id="20" name="Oval 19">
              <a:extLst>
                <a:ext uri="{FF2B5EF4-FFF2-40B4-BE49-F238E27FC236}">
                  <a16:creationId xmlns:a16="http://schemas.microsoft.com/office/drawing/2014/main" id="{DFA9272D-7EFB-8BD2-5C0C-841D1F44B97C}"/>
                </a:ext>
              </a:extLst>
            </p:cNvPr>
            <p:cNvSpPr/>
            <p:nvPr/>
          </p:nvSpPr>
          <p:spPr>
            <a:xfrm>
              <a:off x="650837" y="2517289"/>
              <a:ext cx="3991087" cy="3668358"/>
            </a:xfrm>
            <a:prstGeom prst="ellipse">
              <a:avLst/>
            </a:prstGeom>
            <a:solidFill>
              <a:srgbClr val="FFFF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72B646C-E6D9-2CC7-C999-AF75E9493D93}"/>
                </a:ext>
              </a:extLst>
            </p:cNvPr>
            <p:cNvSpPr txBox="1"/>
            <p:nvPr/>
          </p:nvSpPr>
          <p:spPr>
            <a:xfrm>
              <a:off x="1642407" y="2812637"/>
              <a:ext cx="2123647" cy="369332"/>
            </a:xfrm>
            <a:prstGeom prst="rect">
              <a:avLst/>
            </a:prstGeom>
            <a:noFill/>
          </p:spPr>
          <p:txBody>
            <a:bodyPr wrap="square" rtlCol="0">
              <a:spAutoFit/>
            </a:bodyPr>
            <a:lstStyle/>
            <a:p>
              <a:pPr algn="ctr"/>
              <a:r>
                <a:rPr lang="en-US" b="1" dirty="0"/>
                <a:t>Neural Network</a:t>
              </a:r>
            </a:p>
          </p:txBody>
        </p:sp>
      </p:grpSp>
      <p:grpSp>
        <p:nvGrpSpPr>
          <p:cNvPr id="36" name="Group 35">
            <a:extLst>
              <a:ext uri="{FF2B5EF4-FFF2-40B4-BE49-F238E27FC236}">
                <a16:creationId xmlns:a16="http://schemas.microsoft.com/office/drawing/2014/main" id="{1F9BB5F9-3F8C-684A-8301-96DB67A97F2D}"/>
              </a:ext>
            </a:extLst>
          </p:cNvPr>
          <p:cNvGrpSpPr/>
          <p:nvPr/>
        </p:nvGrpSpPr>
        <p:grpSpPr>
          <a:xfrm>
            <a:off x="1033006" y="3281082"/>
            <a:ext cx="3248809" cy="2904565"/>
            <a:chOff x="1033006" y="3281082"/>
            <a:chExt cx="3248809" cy="2904565"/>
          </a:xfrm>
        </p:grpSpPr>
        <p:sp>
          <p:nvSpPr>
            <p:cNvPr id="21" name="Oval 20">
              <a:extLst>
                <a:ext uri="{FF2B5EF4-FFF2-40B4-BE49-F238E27FC236}">
                  <a16:creationId xmlns:a16="http://schemas.microsoft.com/office/drawing/2014/main" id="{21C47DD1-F743-786C-2E5D-6B8FE54F0F3E}"/>
                </a:ext>
              </a:extLst>
            </p:cNvPr>
            <p:cNvSpPr/>
            <p:nvPr/>
          </p:nvSpPr>
          <p:spPr>
            <a:xfrm>
              <a:off x="1033006" y="3281082"/>
              <a:ext cx="3248809" cy="290456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BA56C05-885F-6705-5579-039404DAF2C7}"/>
                </a:ext>
              </a:extLst>
            </p:cNvPr>
            <p:cNvSpPr txBox="1"/>
            <p:nvPr/>
          </p:nvSpPr>
          <p:spPr>
            <a:xfrm>
              <a:off x="1638454" y="3576429"/>
              <a:ext cx="2123647" cy="369332"/>
            </a:xfrm>
            <a:prstGeom prst="rect">
              <a:avLst/>
            </a:prstGeom>
            <a:noFill/>
          </p:spPr>
          <p:txBody>
            <a:bodyPr wrap="square" rtlCol="0">
              <a:spAutoFit/>
            </a:bodyPr>
            <a:lstStyle/>
            <a:p>
              <a:pPr algn="ctr"/>
              <a:r>
                <a:rPr lang="en-US" b="1" dirty="0"/>
                <a:t>Deep Learning</a:t>
              </a:r>
            </a:p>
          </p:txBody>
        </p:sp>
      </p:grpSp>
      <p:grpSp>
        <p:nvGrpSpPr>
          <p:cNvPr id="37" name="Group 36">
            <a:extLst>
              <a:ext uri="{FF2B5EF4-FFF2-40B4-BE49-F238E27FC236}">
                <a16:creationId xmlns:a16="http://schemas.microsoft.com/office/drawing/2014/main" id="{07A1798C-8163-AC1F-0B94-6BB98B4EDCCB}"/>
              </a:ext>
            </a:extLst>
          </p:cNvPr>
          <p:cNvGrpSpPr/>
          <p:nvPr/>
        </p:nvGrpSpPr>
        <p:grpSpPr>
          <a:xfrm>
            <a:off x="1420282" y="4023361"/>
            <a:ext cx="2474259" cy="2162286"/>
            <a:chOff x="1420282" y="4023361"/>
            <a:chExt cx="2474259" cy="2162286"/>
          </a:xfrm>
        </p:grpSpPr>
        <p:sp>
          <p:nvSpPr>
            <p:cNvPr id="22" name="Oval 21">
              <a:extLst>
                <a:ext uri="{FF2B5EF4-FFF2-40B4-BE49-F238E27FC236}">
                  <a16:creationId xmlns:a16="http://schemas.microsoft.com/office/drawing/2014/main" id="{6FC52C75-9EDC-4DCC-9746-45B24AE2EE2F}"/>
                </a:ext>
              </a:extLst>
            </p:cNvPr>
            <p:cNvSpPr/>
            <p:nvPr/>
          </p:nvSpPr>
          <p:spPr>
            <a:xfrm>
              <a:off x="1420282" y="4023361"/>
              <a:ext cx="2474259" cy="2162286"/>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8D1E72D-B267-5811-7459-FA05065A795E}"/>
                </a:ext>
              </a:extLst>
            </p:cNvPr>
            <p:cNvSpPr txBox="1"/>
            <p:nvPr/>
          </p:nvSpPr>
          <p:spPr>
            <a:xfrm>
              <a:off x="1633956" y="4318706"/>
              <a:ext cx="2123647" cy="369332"/>
            </a:xfrm>
            <a:prstGeom prst="rect">
              <a:avLst/>
            </a:prstGeom>
            <a:noFill/>
          </p:spPr>
          <p:txBody>
            <a:bodyPr wrap="square" rtlCol="0">
              <a:spAutoFit/>
            </a:bodyPr>
            <a:lstStyle/>
            <a:p>
              <a:pPr algn="ctr"/>
              <a:r>
                <a:rPr lang="en-US" b="1" dirty="0"/>
                <a:t>Generative AI</a:t>
              </a:r>
            </a:p>
          </p:txBody>
        </p:sp>
      </p:gr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Artificial Intelligence Subcategories </a:t>
            </a:r>
          </a:p>
        </p:txBody>
      </p:sp>
      <p:sp>
        <p:nvSpPr>
          <p:cNvPr id="15" name="TextBox 14">
            <a:extLst>
              <a:ext uri="{FF2B5EF4-FFF2-40B4-BE49-F238E27FC236}">
                <a16:creationId xmlns:a16="http://schemas.microsoft.com/office/drawing/2014/main" id="{ADF0C3EE-82C1-A1E7-FBCE-DED5282FC927}"/>
              </a:ext>
            </a:extLst>
          </p:cNvPr>
          <p:cNvSpPr txBox="1"/>
          <p:nvPr/>
        </p:nvSpPr>
        <p:spPr>
          <a:xfrm>
            <a:off x="5081790" y="1237272"/>
            <a:ext cx="6687076" cy="4555093"/>
          </a:xfrm>
          <a:prstGeom prst="rect">
            <a:avLst/>
          </a:prstGeom>
          <a:noFill/>
        </p:spPr>
        <p:txBody>
          <a:bodyPr wrap="square" rtlCol="0">
            <a:spAutoFit/>
          </a:bodyPr>
          <a:lstStyle/>
          <a:p>
            <a:pPr marL="290513" indent="-171450">
              <a:spcAft>
                <a:spcPts val="1200"/>
              </a:spcAft>
              <a:buFont typeface="Arial" panose="020B0604020202020204" pitchFamily="34" charset="0"/>
              <a:buChar char="•"/>
            </a:pPr>
            <a:r>
              <a:rPr lang="en-US" sz="2000" b="1" dirty="0"/>
              <a:t>Artificial Intelligence</a:t>
            </a:r>
            <a:r>
              <a:rPr lang="en-US" sz="2000" dirty="0"/>
              <a:t> </a:t>
            </a:r>
            <a:r>
              <a:rPr lang="en-US" sz="2000" b="1" dirty="0"/>
              <a:t>(AI) </a:t>
            </a:r>
            <a:r>
              <a:rPr lang="en-US" sz="2000" dirty="0"/>
              <a:t>- system which performs tasks usually requiring human intelligence</a:t>
            </a:r>
            <a:endParaRPr lang="en-US" sz="2000" b="1" dirty="0"/>
          </a:p>
          <a:p>
            <a:pPr marL="290513" indent="-171450">
              <a:spcAft>
                <a:spcPts val="1200"/>
              </a:spcAft>
              <a:buFont typeface="Arial" panose="020B0604020202020204" pitchFamily="34" charset="0"/>
              <a:buChar char="•"/>
            </a:pPr>
            <a:r>
              <a:rPr lang="en-US" sz="2000" b="1" dirty="0"/>
              <a:t>Machine Learning</a:t>
            </a:r>
            <a:r>
              <a:rPr lang="en-US" sz="2000" dirty="0"/>
              <a:t> </a:t>
            </a:r>
            <a:r>
              <a:rPr lang="en-US" sz="2000" b="1" dirty="0"/>
              <a:t>(ML) </a:t>
            </a:r>
            <a:r>
              <a:rPr lang="en-US" sz="2000" dirty="0"/>
              <a:t>– system which learns patterns to make predictions without explicit instructions</a:t>
            </a:r>
            <a:endParaRPr lang="en-US" sz="2000" b="1" dirty="0"/>
          </a:p>
          <a:p>
            <a:pPr marL="290513" indent="-171450">
              <a:spcAft>
                <a:spcPts val="1200"/>
              </a:spcAft>
              <a:buFont typeface="Arial" panose="020B0604020202020204" pitchFamily="34" charset="0"/>
              <a:buChar char="•"/>
            </a:pPr>
            <a:r>
              <a:rPr lang="en-US" sz="2000" b="1" dirty="0"/>
              <a:t>Neural Networks</a:t>
            </a:r>
            <a:r>
              <a:rPr lang="en-US" sz="2000" dirty="0"/>
              <a:t> – models inspired by neurons in brains consisting of interconnected nodes</a:t>
            </a:r>
            <a:endParaRPr lang="en-US" sz="2000" b="1" dirty="0"/>
          </a:p>
          <a:p>
            <a:pPr marL="290513" indent="-171450">
              <a:spcAft>
                <a:spcPts val="1200"/>
              </a:spcAft>
              <a:buFont typeface="Arial" panose="020B0604020202020204" pitchFamily="34" charset="0"/>
              <a:buChar char="•"/>
            </a:pPr>
            <a:r>
              <a:rPr lang="en-US" sz="2000" b="1" dirty="0"/>
              <a:t>Deep Learning</a:t>
            </a:r>
            <a:r>
              <a:rPr lang="en-US" sz="2000" dirty="0"/>
              <a:t> – multi-layered neural networks with later layers capturing higher-order information</a:t>
            </a:r>
            <a:endParaRPr lang="en-US" sz="2000" b="1" dirty="0"/>
          </a:p>
          <a:p>
            <a:pPr marL="290513" indent="-171450">
              <a:spcAft>
                <a:spcPts val="1200"/>
              </a:spcAft>
              <a:buFont typeface="Arial" panose="020B0604020202020204" pitchFamily="34" charset="0"/>
              <a:buChar char="•"/>
            </a:pPr>
            <a:r>
              <a:rPr lang="en-US" sz="2000" b="1" dirty="0"/>
              <a:t>Generative AI </a:t>
            </a:r>
            <a:r>
              <a:rPr lang="en-US" sz="2000" dirty="0"/>
              <a:t>– systems creating new output – text, images, or audio – as opposed to merely describing or classifying</a:t>
            </a:r>
            <a:endParaRPr lang="en-US" sz="2000" i="1" dirty="0"/>
          </a:p>
          <a:p>
            <a:pPr marL="290513" indent="-171450">
              <a:spcAft>
                <a:spcPts val="1200"/>
              </a:spcAft>
              <a:buFont typeface="Arial" panose="020B0604020202020204" pitchFamily="34" charset="0"/>
              <a:buChar char="•"/>
            </a:pPr>
            <a:r>
              <a:rPr lang="en-US" sz="2000" b="1" dirty="0"/>
              <a:t>Large Language Models (LLM) </a:t>
            </a:r>
            <a:r>
              <a:rPr lang="en-US" sz="2000" dirty="0"/>
              <a:t>– deep learning networks trained on text data to understand / generate language</a:t>
            </a:r>
            <a:endParaRPr lang="en-US" sz="2000" b="1" dirty="0"/>
          </a:p>
        </p:txBody>
      </p:sp>
      <p:grpSp>
        <p:nvGrpSpPr>
          <p:cNvPr id="38" name="Group 37">
            <a:extLst>
              <a:ext uri="{FF2B5EF4-FFF2-40B4-BE49-F238E27FC236}">
                <a16:creationId xmlns:a16="http://schemas.microsoft.com/office/drawing/2014/main" id="{1498AC19-901E-036E-319A-6091BC62818B}"/>
              </a:ext>
            </a:extLst>
          </p:cNvPr>
          <p:cNvGrpSpPr/>
          <p:nvPr/>
        </p:nvGrpSpPr>
        <p:grpSpPr>
          <a:xfrm>
            <a:off x="1633955" y="4765638"/>
            <a:ext cx="2123647" cy="1420009"/>
            <a:chOff x="1633955" y="4765638"/>
            <a:chExt cx="2123647" cy="1420009"/>
          </a:xfrm>
        </p:grpSpPr>
        <p:sp>
          <p:nvSpPr>
            <p:cNvPr id="23" name="Oval 22">
              <a:extLst>
                <a:ext uri="{FF2B5EF4-FFF2-40B4-BE49-F238E27FC236}">
                  <a16:creationId xmlns:a16="http://schemas.microsoft.com/office/drawing/2014/main" id="{3DC75757-6410-8FC2-EA25-9E2931F51881}"/>
                </a:ext>
              </a:extLst>
            </p:cNvPr>
            <p:cNvSpPr/>
            <p:nvPr/>
          </p:nvSpPr>
          <p:spPr>
            <a:xfrm>
              <a:off x="1785769" y="4765638"/>
              <a:ext cx="1699709" cy="142000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F7F864-931F-5C87-D11A-AB53C915F983}"/>
                </a:ext>
              </a:extLst>
            </p:cNvPr>
            <p:cNvSpPr txBox="1"/>
            <p:nvPr/>
          </p:nvSpPr>
          <p:spPr>
            <a:xfrm>
              <a:off x="1633955" y="5182100"/>
              <a:ext cx="2123647" cy="646331"/>
            </a:xfrm>
            <a:prstGeom prst="rect">
              <a:avLst/>
            </a:prstGeom>
            <a:noFill/>
          </p:spPr>
          <p:txBody>
            <a:bodyPr wrap="square" rtlCol="0">
              <a:spAutoFit/>
            </a:bodyPr>
            <a:lstStyle/>
            <a:p>
              <a:pPr algn="ctr"/>
              <a:r>
                <a:rPr lang="en-US" b="1" dirty="0"/>
                <a:t>Large Language Model</a:t>
              </a:r>
            </a:p>
          </p:txBody>
        </p:sp>
      </p:grpSp>
    </p:spTree>
    <p:extLst>
      <p:ext uri="{BB962C8B-B14F-4D97-AF65-F5344CB8AC3E}">
        <p14:creationId xmlns:p14="http://schemas.microsoft.com/office/powerpoint/2010/main" val="51993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t>
            </a:r>
          </a:p>
        </p:txBody>
      </p:sp>
      <p:sp>
        <p:nvSpPr>
          <p:cNvPr id="8" name="TextBox 7">
            <a:extLst>
              <a:ext uri="{FF2B5EF4-FFF2-40B4-BE49-F238E27FC236}">
                <a16:creationId xmlns:a16="http://schemas.microsoft.com/office/drawing/2014/main" id="{48CB3762-BDBA-AA98-04E8-C93EFDBD53A9}"/>
              </a:ext>
            </a:extLst>
          </p:cNvPr>
          <p:cNvSpPr txBox="1"/>
          <p:nvPr/>
        </p:nvSpPr>
        <p:spPr>
          <a:xfrm>
            <a:off x="704699" y="1620750"/>
            <a:ext cx="10774194" cy="1670812"/>
          </a:xfrm>
          <a:prstGeom prst="roundRect">
            <a:avLst/>
          </a:prstGeom>
        </p:spPr>
        <p:style>
          <a:lnRef idx="1">
            <a:schemeClr val="accent6"/>
          </a:lnRef>
          <a:fillRef idx="2">
            <a:schemeClr val="accent6"/>
          </a:fillRef>
          <a:effectRef idx="1">
            <a:schemeClr val="accent6"/>
          </a:effectRef>
          <a:fontRef idx="minor">
            <a:schemeClr val="dk1"/>
          </a:fontRef>
        </p:style>
        <p:txBody>
          <a:bodyPr wrap="square" numCol="2" rtlCol="0">
            <a:spAutoFit/>
          </a:bodyPr>
          <a:lstStyle/>
          <a:p>
            <a:pPr>
              <a:spcAft>
                <a:spcPts val="600"/>
              </a:spcAft>
            </a:pPr>
            <a:r>
              <a:rPr lang="en-US" b="1" dirty="0"/>
              <a:t>“Human in the loop”</a:t>
            </a:r>
          </a:p>
          <a:p>
            <a:pPr marL="285750" indent="-285750">
              <a:spcAft>
                <a:spcPts val="600"/>
              </a:spcAft>
              <a:buFont typeface="Arial" panose="020B0604020202020204" pitchFamily="34" charset="0"/>
              <a:buChar char="•"/>
            </a:pPr>
            <a:r>
              <a:rPr lang="en-US" dirty="0"/>
              <a:t>Automated ML decisions are dangerous!</a:t>
            </a:r>
          </a:p>
          <a:p>
            <a:pPr marL="285750" indent="-285750">
              <a:spcAft>
                <a:spcPts val="600"/>
              </a:spcAft>
              <a:buFont typeface="Arial" panose="020B0604020202020204" pitchFamily="34" charset="0"/>
              <a:buChar char="•"/>
            </a:pPr>
            <a:r>
              <a:rPr lang="en-US" dirty="0"/>
              <a:t>Important for responsibility and accountability</a:t>
            </a:r>
          </a:p>
          <a:p>
            <a:pPr marL="285750" indent="-285750">
              <a:spcAft>
                <a:spcPts val="1200"/>
              </a:spcAft>
              <a:buFont typeface="Arial" panose="020B0604020202020204" pitchFamily="34" charset="0"/>
              <a:buChar char="•"/>
            </a:pPr>
            <a:r>
              <a:rPr lang="en-US" dirty="0"/>
              <a:t>Don’t blindly copy / believe AI output!</a:t>
            </a:r>
          </a:p>
          <a:p>
            <a:r>
              <a:rPr lang="en-US" b="1" dirty="0"/>
              <a:t>Don’t enter confidential data into 3</a:t>
            </a:r>
            <a:r>
              <a:rPr lang="en-US" b="1" baseline="30000" dirty="0"/>
              <a:t>rd</a:t>
            </a:r>
            <a:r>
              <a:rPr lang="en-US" b="1" dirty="0"/>
              <a:t> party AI</a:t>
            </a:r>
          </a:p>
          <a:p>
            <a:endParaRPr lang="en-US" b="1" dirty="0"/>
          </a:p>
          <a:p>
            <a:r>
              <a:rPr lang="en-US" b="1" dirty="0"/>
              <a:t>Use AI to augment your creativity, not replace.</a:t>
            </a:r>
          </a:p>
          <a:p>
            <a:endParaRPr lang="en-US" b="1" dirty="0"/>
          </a:p>
          <a:p>
            <a:r>
              <a:rPr lang="en-US" b="1" dirty="0"/>
              <a:t>Think critically about likely training data and bias.</a:t>
            </a:r>
          </a:p>
        </p:txBody>
      </p:sp>
    </p:spTree>
    <p:extLst>
      <p:ext uri="{BB962C8B-B14F-4D97-AF65-F5344CB8AC3E}">
        <p14:creationId xmlns:p14="http://schemas.microsoft.com/office/powerpoint/2010/main" val="3571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Policies</a:t>
            </a:r>
          </a:p>
        </p:txBody>
      </p:sp>
    </p:spTree>
    <p:extLst>
      <p:ext uri="{BB962C8B-B14F-4D97-AF65-F5344CB8AC3E}">
        <p14:creationId xmlns:p14="http://schemas.microsoft.com/office/powerpoint/2010/main" val="365851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references</a:t>
            </a:r>
          </a:p>
        </p:txBody>
      </p:sp>
    </p:spTree>
    <p:extLst>
      <p:ext uri="{BB962C8B-B14F-4D97-AF65-F5344CB8AC3E}">
        <p14:creationId xmlns:p14="http://schemas.microsoft.com/office/powerpoint/2010/main" val="340203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Applications of Artificial Intelligence</a:t>
            </a:r>
          </a:p>
        </p:txBody>
      </p:sp>
      <p:sp>
        <p:nvSpPr>
          <p:cNvPr id="3" name="TextBox 2">
            <a:extLst>
              <a:ext uri="{FF2B5EF4-FFF2-40B4-BE49-F238E27FC236}">
                <a16:creationId xmlns:a16="http://schemas.microsoft.com/office/drawing/2014/main" id="{CE38E697-8FEB-DD5A-A0D6-5E54A597A19B}"/>
              </a:ext>
            </a:extLst>
          </p:cNvPr>
          <p:cNvSpPr txBox="1"/>
          <p:nvPr/>
        </p:nvSpPr>
        <p:spPr>
          <a:xfrm>
            <a:off x="901700" y="887825"/>
            <a:ext cx="11290300" cy="5389296"/>
          </a:xfrm>
          <a:prstGeom prst="rect">
            <a:avLst/>
          </a:prstGeom>
          <a:noFill/>
        </p:spPr>
        <p:txBody>
          <a:bodyPr wrap="square" numCol="2" rtlCol="0">
            <a:spAutoFit/>
          </a:bodyPr>
          <a:lstStyle/>
          <a:p>
            <a:pPr marL="285750" indent="-285750">
              <a:lnSpc>
                <a:spcPct val="150000"/>
              </a:lnSpc>
              <a:spcBef>
                <a:spcPts val="600"/>
              </a:spcBef>
              <a:buFont typeface="Arial" panose="020B0604020202020204" pitchFamily="34" charset="0"/>
              <a:buChar char="•"/>
            </a:pPr>
            <a:r>
              <a:rPr lang="en-US" dirty="0"/>
              <a:t>Self-driving cars</a:t>
            </a:r>
          </a:p>
          <a:p>
            <a:pPr marL="285750" indent="-285750">
              <a:lnSpc>
                <a:spcPct val="150000"/>
              </a:lnSpc>
              <a:spcBef>
                <a:spcPts val="600"/>
              </a:spcBef>
              <a:buFont typeface="Arial" panose="020B0604020202020204" pitchFamily="34" charset="0"/>
              <a:buChar char="•"/>
            </a:pPr>
            <a:r>
              <a:rPr lang="en-US" dirty="0"/>
              <a:t>Smart home devices</a:t>
            </a:r>
          </a:p>
          <a:p>
            <a:pPr marL="285750" indent="-285750">
              <a:lnSpc>
                <a:spcPct val="150000"/>
              </a:lnSpc>
              <a:spcBef>
                <a:spcPts val="600"/>
              </a:spcBef>
              <a:buFont typeface="Arial" panose="020B0604020202020204" pitchFamily="34" charset="0"/>
              <a:buChar char="•"/>
            </a:pPr>
            <a:r>
              <a:rPr lang="en-US" b="1" dirty="0"/>
              <a:t>Virtual assistants</a:t>
            </a:r>
          </a:p>
          <a:p>
            <a:pPr marL="285750" indent="-285750">
              <a:lnSpc>
                <a:spcPct val="150000"/>
              </a:lnSpc>
              <a:spcBef>
                <a:spcPts val="600"/>
              </a:spcBef>
              <a:buFont typeface="Arial" panose="020B0604020202020204" pitchFamily="34" charset="0"/>
              <a:buChar char="•"/>
            </a:pPr>
            <a:r>
              <a:rPr lang="en-US" dirty="0"/>
              <a:t>Fraud detection</a:t>
            </a:r>
          </a:p>
          <a:p>
            <a:pPr marL="285750" indent="-285750">
              <a:lnSpc>
                <a:spcPct val="150000"/>
              </a:lnSpc>
              <a:spcBef>
                <a:spcPts val="600"/>
              </a:spcBef>
              <a:buFont typeface="Arial" panose="020B0604020202020204" pitchFamily="34" charset="0"/>
              <a:buChar char="•"/>
            </a:pPr>
            <a:r>
              <a:rPr lang="en-US" dirty="0"/>
              <a:t>Chemical research</a:t>
            </a:r>
          </a:p>
          <a:p>
            <a:pPr marL="285750" indent="-285750">
              <a:lnSpc>
                <a:spcPct val="150000"/>
              </a:lnSpc>
              <a:spcBef>
                <a:spcPts val="600"/>
              </a:spcBef>
              <a:buFont typeface="Arial" panose="020B0604020202020204" pitchFamily="34" charset="0"/>
              <a:buChar char="•"/>
            </a:pPr>
            <a:r>
              <a:rPr lang="en-US" b="1" dirty="0"/>
              <a:t>Customer service</a:t>
            </a:r>
          </a:p>
          <a:p>
            <a:pPr marL="285750" indent="-285750">
              <a:lnSpc>
                <a:spcPct val="150000"/>
              </a:lnSpc>
              <a:spcBef>
                <a:spcPts val="600"/>
              </a:spcBef>
              <a:buFont typeface="Arial" panose="020B0604020202020204" pitchFamily="34" charset="0"/>
              <a:buChar char="•"/>
            </a:pPr>
            <a:r>
              <a:rPr lang="en-US" dirty="0"/>
              <a:t>Weather forecasting</a:t>
            </a:r>
          </a:p>
          <a:p>
            <a:pPr marL="285750" indent="-285750">
              <a:lnSpc>
                <a:spcPct val="150000"/>
              </a:lnSpc>
              <a:spcBef>
                <a:spcPts val="600"/>
              </a:spcBef>
              <a:buFont typeface="Arial" panose="020B0604020202020204" pitchFamily="34" charset="0"/>
              <a:buChar char="•"/>
            </a:pPr>
            <a:r>
              <a:rPr lang="en-US" dirty="0"/>
              <a:t>Market prediction</a:t>
            </a:r>
          </a:p>
          <a:p>
            <a:pPr marL="285750" indent="-285750">
              <a:lnSpc>
                <a:spcPct val="150000"/>
              </a:lnSpc>
              <a:spcBef>
                <a:spcPts val="600"/>
              </a:spcBef>
              <a:buFont typeface="Arial" panose="020B0604020202020204" pitchFamily="34" charset="0"/>
              <a:buChar char="•"/>
            </a:pPr>
            <a:r>
              <a:rPr lang="en-US" b="1" dirty="0"/>
              <a:t>Recommendation systems</a:t>
            </a:r>
          </a:p>
          <a:p>
            <a:pPr marL="285750" indent="-285750">
              <a:lnSpc>
                <a:spcPct val="150000"/>
              </a:lnSpc>
              <a:spcBef>
                <a:spcPts val="600"/>
              </a:spcBef>
              <a:buFont typeface="Arial" panose="020B0604020202020204" pitchFamily="34" charset="0"/>
              <a:buChar char="•"/>
            </a:pPr>
            <a:r>
              <a:rPr lang="en-US" dirty="0"/>
              <a:t>Facial / object recognition</a:t>
            </a:r>
          </a:p>
          <a:p>
            <a:pPr marL="285750" indent="-285750">
              <a:lnSpc>
                <a:spcPct val="150000"/>
              </a:lnSpc>
              <a:spcBef>
                <a:spcPts val="600"/>
              </a:spcBef>
              <a:buFont typeface="Arial" panose="020B0604020202020204" pitchFamily="34" charset="0"/>
              <a:buChar char="•"/>
            </a:pPr>
            <a:r>
              <a:rPr lang="en-US" dirty="0"/>
              <a:t>Sentiment analysis</a:t>
            </a:r>
          </a:p>
          <a:p>
            <a:pPr marL="285750" indent="-285750">
              <a:lnSpc>
                <a:spcPct val="150000"/>
              </a:lnSpc>
              <a:spcBef>
                <a:spcPts val="600"/>
              </a:spcBef>
              <a:buFont typeface="Arial" panose="020B0604020202020204" pitchFamily="34" charset="0"/>
              <a:buChar char="•"/>
            </a:pPr>
            <a:r>
              <a:rPr lang="en-US" b="1" dirty="0"/>
              <a:t>Speech / language translation</a:t>
            </a:r>
          </a:p>
          <a:p>
            <a:pPr marL="285750" indent="-285750">
              <a:lnSpc>
                <a:spcPct val="150000"/>
              </a:lnSpc>
              <a:spcBef>
                <a:spcPts val="600"/>
              </a:spcBef>
              <a:buFont typeface="Arial" panose="020B0604020202020204" pitchFamily="34" charset="0"/>
              <a:buChar char="•"/>
            </a:pPr>
            <a:r>
              <a:rPr lang="en-US" b="1" dirty="0"/>
              <a:t>Audio transcription </a:t>
            </a:r>
            <a:r>
              <a:rPr lang="en-US" dirty="0"/>
              <a:t>(meeting / video captions)</a:t>
            </a:r>
          </a:p>
          <a:p>
            <a:pPr marL="285750" indent="-285750">
              <a:spcBef>
                <a:spcPts val="600"/>
              </a:spcBef>
              <a:buFont typeface="Arial" panose="020B0604020202020204" pitchFamily="34" charset="0"/>
              <a:buChar char="•"/>
            </a:pPr>
            <a:r>
              <a:rPr lang="en-US" b="1" dirty="0"/>
              <a:t>Content summary</a:t>
            </a:r>
          </a:p>
          <a:p>
            <a:pPr marL="285750" indent="-285750">
              <a:spcBef>
                <a:spcPts val="600"/>
              </a:spcBef>
              <a:buFont typeface="Arial" panose="020B0604020202020204" pitchFamily="34" charset="0"/>
              <a:buChar char="•"/>
            </a:pPr>
            <a:r>
              <a:rPr lang="en-US" b="1" dirty="0"/>
              <a:t>Content editing </a:t>
            </a:r>
            <a:br>
              <a:rPr lang="en-US" dirty="0"/>
            </a:br>
            <a:r>
              <a:rPr lang="en-US" dirty="0"/>
              <a:t>(text, computer code)</a:t>
            </a:r>
          </a:p>
          <a:p>
            <a:pPr marL="285750" indent="-285750">
              <a:spcBef>
                <a:spcPts val="600"/>
              </a:spcBef>
              <a:buFont typeface="Arial" panose="020B0604020202020204" pitchFamily="34" charset="0"/>
              <a:buChar char="•"/>
            </a:pPr>
            <a:r>
              <a:rPr lang="en-US" b="1" dirty="0"/>
              <a:t>Content generation </a:t>
            </a:r>
            <a:br>
              <a:rPr lang="en-US" dirty="0"/>
            </a:br>
            <a:r>
              <a:rPr lang="en-US" dirty="0"/>
              <a:t>(text, images, video, audio, speech, code)</a:t>
            </a:r>
          </a:p>
          <a:p>
            <a:pPr marL="285750" indent="-285750">
              <a:spcBef>
                <a:spcPts val="600"/>
              </a:spcBef>
              <a:buFont typeface="Arial" panose="020B0604020202020204" pitchFamily="34" charset="0"/>
              <a:buChar char="•"/>
            </a:pPr>
            <a:r>
              <a:rPr lang="en-US" dirty="0"/>
              <a:t>Content moderation </a:t>
            </a:r>
            <a:br>
              <a:rPr lang="en-US" dirty="0"/>
            </a:br>
            <a:r>
              <a:rPr lang="en-US" dirty="0"/>
              <a:t>(message boards, chats, online game interactions)</a:t>
            </a:r>
          </a:p>
          <a:p>
            <a:pPr marL="285750" indent="-285750">
              <a:spcBef>
                <a:spcPts val="600"/>
              </a:spcBef>
              <a:buFont typeface="Arial" panose="020B0604020202020204" pitchFamily="34" charset="0"/>
              <a:buChar char="•"/>
            </a:pPr>
            <a:r>
              <a:rPr lang="en-US" dirty="0"/>
              <a:t>Personalized learning / tutoring</a:t>
            </a:r>
          </a:p>
          <a:p>
            <a:pPr marL="285750" indent="-285750">
              <a:spcBef>
                <a:spcPts val="600"/>
              </a:spcBef>
              <a:buFont typeface="Arial" panose="020B0604020202020204" pitchFamily="34" charset="0"/>
              <a:buChar char="•"/>
            </a:pPr>
            <a:r>
              <a:rPr lang="en-US" dirty="0"/>
              <a:t>Help with teacher grading / feedback</a:t>
            </a:r>
          </a:p>
          <a:p>
            <a:pPr marL="285750" indent="-285750">
              <a:spcBef>
                <a:spcPts val="600"/>
              </a:spcBef>
              <a:buFont typeface="Arial" panose="020B0604020202020204" pitchFamily="34" charset="0"/>
              <a:buChar char="•"/>
            </a:pPr>
            <a:r>
              <a:rPr lang="en-US" b="1" dirty="0"/>
              <a:t>Chatbot</a:t>
            </a:r>
          </a:p>
          <a:p>
            <a:pPr marL="285750" indent="-285750">
              <a:spcBef>
                <a:spcPts val="600"/>
              </a:spcBef>
              <a:buFont typeface="Arial" panose="020B0604020202020204" pitchFamily="34" charset="0"/>
              <a:buChar char="•"/>
            </a:pPr>
            <a:r>
              <a:rPr lang="en-US" dirty="0"/>
              <a:t>Spam filtering</a:t>
            </a:r>
          </a:p>
          <a:p>
            <a:pPr marL="285750" indent="-285750">
              <a:spcBef>
                <a:spcPts val="600"/>
              </a:spcBef>
              <a:buFont typeface="Arial" panose="020B0604020202020204" pitchFamily="34" charset="0"/>
              <a:buChar char="•"/>
            </a:pPr>
            <a:r>
              <a:rPr lang="en-US" dirty="0"/>
              <a:t>Network intrusion / virus detection</a:t>
            </a:r>
          </a:p>
          <a:p>
            <a:pPr marL="285750" indent="-285750">
              <a:spcBef>
                <a:spcPts val="600"/>
              </a:spcBef>
              <a:buFont typeface="Arial" panose="020B0604020202020204" pitchFamily="34" charset="0"/>
              <a:buChar char="•"/>
            </a:pPr>
            <a:r>
              <a:rPr lang="en-US" dirty="0"/>
              <a:t>Sportscasting / commentating (e.g. </a:t>
            </a:r>
            <a:r>
              <a:rPr lang="en-US" dirty="0">
                <a:hlinkClick r:id="rId3"/>
              </a:rPr>
              <a:t>Wimbledon</a:t>
            </a:r>
            <a:r>
              <a:rPr lang="en-US" dirty="0"/>
              <a:t>)</a:t>
            </a:r>
          </a:p>
        </p:txBody>
      </p:sp>
      <p:pic>
        <p:nvPicPr>
          <p:cNvPr id="8" name="Picture 7" descr="A computer screen shot of a computer&#10;&#10;Description automatically generated with medium confidence">
            <a:extLst>
              <a:ext uri="{FF2B5EF4-FFF2-40B4-BE49-F238E27FC236}">
                <a16:creationId xmlns:a16="http://schemas.microsoft.com/office/drawing/2014/main" id="{4040222A-DCCE-45FA-9C09-E4171A0C24B0}"/>
              </a:ext>
            </a:extLst>
          </p:cNvPr>
          <p:cNvPicPr>
            <a:picLocks noChangeAspect="1"/>
          </p:cNvPicPr>
          <p:nvPr/>
        </p:nvPicPr>
        <p:blipFill>
          <a:blip r:embed="rId4">
            <a:extLst>
              <a:ext uri="{28A0092B-C50C-407E-A947-70E740481C1C}">
                <a14:useLocalDpi xmlns:a14="http://schemas.microsoft.com/office/drawing/2010/main" val="0"/>
              </a:ext>
            </a:extLst>
          </a:blip>
          <a:srcRect t="3437" b="4085"/>
          <a:stretch/>
        </p:blipFill>
        <p:spPr>
          <a:xfrm>
            <a:off x="3452863" y="962148"/>
            <a:ext cx="2781742" cy="257248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6099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EFC07-968F-2F28-9F1E-22CC1E506933}"/>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B0CA3B9B-3AF7-7390-369E-61585D96BBF9}"/>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4AB044-4DF5-DB3F-7EE8-C7418D1D0BCA}"/>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Growth of Generative Artificial Intelligence (Gen AI)</a:t>
            </a:r>
          </a:p>
        </p:txBody>
      </p:sp>
      <p:grpSp>
        <p:nvGrpSpPr>
          <p:cNvPr id="11" name="Group 10">
            <a:extLst>
              <a:ext uri="{FF2B5EF4-FFF2-40B4-BE49-F238E27FC236}">
                <a16:creationId xmlns:a16="http://schemas.microsoft.com/office/drawing/2014/main" id="{FCFD6815-2C29-E719-9067-52AEBEE4354F}"/>
              </a:ext>
            </a:extLst>
          </p:cNvPr>
          <p:cNvGrpSpPr/>
          <p:nvPr/>
        </p:nvGrpSpPr>
        <p:grpSpPr>
          <a:xfrm>
            <a:off x="354571" y="955059"/>
            <a:ext cx="6286500" cy="3558467"/>
            <a:chOff x="1008906" y="2808546"/>
            <a:chExt cx="6286500" cy="3558467"/>
          </a:xfrm>
        </p:grpSpPr>
        <p:pic>
          <p:nvPicPr>
            <p:cNvPr id="3074" name="Picture 2">
              <a:extLst>
                <a:ext uri="{FF2B5EF4-FFF2-40B4-BE49-F238E27FC236}">
                  <a16:creationId xmlns:a16="http://schemas.microsoft.com/office/drawing/2014/main" id="{EDD62AF9-13A0-7347-ED3A-43F9B789ED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 r="3997"/>
            <a:stretch/>
          </p:blipFill>
          <p:spPr bwMode="auto">
            <a:xfrm>
              <a:off x="1008906" y="2808546"/>
              <a:ext cx="6286500" cy="325069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9AAB22-E22C-9D46-5625-338C772D1E84}"/>
                </a:ext>
              </a:extLst>
            </p:cNvPr>
            <p:cNvSpPr txBox="1"/>
            <p:nvPr/>
          </p:nvSpPr>
          <p:spPr>
            <a:xfrm>
              <a:off x="3631456" y="6059236"/>
              <a:ext cx="3663950" cy="307777"/>
            </a:xfrm>
            <a:prstGeom prst="rect">
              <a:avLst/>
            </a:prstGeom>
            <a:noFill/>
            <a:ln>
              <a:noFill/>
            </a:ln>
          </p:spPr>
          <p:txBody>
            <a:bodyPr wrap="square" rtlCol="0">
              <a:spAutoFit/>
            </a:bodyPr>
            <a:lstStyle/>
            <a:p>
              <a:r>
                <a:rPr lang="en-US" sz="1400" dirty="0"/>
                <a:t>Data from https://nhlocal.github.io/AiTimeline/</a:t>
              </a:r>
            </a:p>
          </p:txBody>
        </p:sp>
      </p:grpSp>
      <p:grpSp>
        <p:nvGrpSpPr>
          <p:cNvPr id="12" name="Group 11">
            <a:extLst>
              <a:ext uri="{FF2B5EF4-FFF2-40B4-BE49-F238E27FC236}">
                <a16:creationId xmlns:a16="http://schemas.microsoft.com/office/drawing/2014/main" id="{51F1E76D-DCB1-6000-1298-11DF6241BF7D}"/>
              </a:ext>
            </a:extLst>
          </p:cNvPr>
          <p:cNvGrpSpPr/>
          <p:nvPr/>
        </p:nvGrpSpPr>
        <p:grpSpPr>
          <a:xfrm>
            <a:off x="1433699" y="4643884"/>
            <a:ext cx="4445744" cy="1783714"/>
            <a:chOff x="7548662" y="4131504"/>
            <a:chExt cx="4445744" cy="178371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9A1B4E2-EF8C-93A2-475A-D1B024BDCFCE}"/>
                    </a:ext>
                  </a:extLst>
                </p:cNvPr>
                <p:cNvSpPr txBox="1"/>
                <p:nvPr/>
              </p:nvSpPr>
              <p:spPr>
                <a:xfrm>
                  <a:off x="7548662" y="4131504"/>
                  <a:ext cx="4293344" cy="1475937"/>
                </a:xfrm>
                <a:prstGeom prst="round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b="0" i="0" dirty="0">
                      <a:effectLst/>
                      <a:latin typeface="RobotoDraft"/>
                    </a:rPr>
                    <a:t>Alan D. Thompson (</a:t>
                  </a:r>
                  <a:r>
                    <a:rPr lang="en-US" sz="1600" b="0" i="0" dirty="0">
                      <a:effectLst/>
                      <a:latin typeface="RobotoDraft"/>
                      <a:hlinkClick r:id="rId4"/>
                    </a:rPr>
                    <a:t>https://lifearchitect.ai/</a:t>
                  </a:r>
                  <a:r>
                    <a:rPr lang="en-US" sz="1600" b="0" i="0" dirty="0">
                      <a:effectLst/>
                      <a:latin typeface="RobotoDraft"/>
                    </a:rPr>
                    <a:t>) e</a:t>
                  </a:r>
                  <a:r>
                    <a:rPr lang="en-US" sz="1600" dirty="0">
                      <a:latin typeface="RobotoDraft"/>
                    </a:rPr>
                    <a:t>stimates that ChatGPT currently outputs the equivalent of </a:t>
                  </a:r>
                  <a:r>
                    <a:rPr lang="en-US" sz="1600" i="1" dirty="0">
                      <a:latin typeface="RobotoDraft"/>
                    </a:rPr>
                    <a:t>the entire printed works </a:t>
                  </a:r>
                  <a:r>
                    <a:rPr lang="en-US" sz="1600" dirty="0">
                      <a:latin typeface="RobotoDraft"/>
                    </a:rPr>
                    <a:t>of mankind (130 trillion books averaging 70k words per book)</a:t>
                  </a:r>
                  <a14:m>
                    <m:oMath xmlns:m="http://schemas.openxmlformats.org/officeDocument/2006/math">
                      <m:sPre>
                        <m:sPrePr>
                          <m:ctrlPr>
                            <a:rPr lang="en-US" sz="1600" i="1" smtClean="0">
                              <a:latin typeface="Cambria Math" panose="02040503050406030204" pitchFamily="18" charset="0"/>
                            </a:rPr>
                          </m:ctrlPr>
                        </m:sPrePr>
                        <m:sub>
                          <m:r>
                            <a:rPr lang="en-US" sz="1600" b="0" i="1" smtClean="0">
                              <a:latin typeface="Cambria Math" panose="02040503050406030204" pitchFamily="18" charset="0"/>
                            </a:rPr>
                            <m:t> </m:t>
                          </m:r>
                        </m:sub>
                        <m:sup>
                          <m:r>
                            <a:rPr lang="en-US" b="0" i="1" smtClean="0">
                              <a:latin typeface="Cambria Math" panose="02040503050406030204" pitchFamily="18" charset="0"/>
                            </a:rPr>
                            <m:t>1</m:t>
                          </m:r>
                        </m:sup>
                        <m:e>
                          <m:r>
                            <a:rPr lang="en-US" b="0" i="1" smtClean="0">
                              <a:latin typeface="Cambria Math" panose="02040503050406030204" pitchFamily="18" charset="0"/>
                            </a:rPr>
                            <m:t> </m:t>
                          </m:r>
                        </m:e>
                      </m:sPre>
                    </m:oMath>
                  </a14:m>
                  <a:r>
                    <a:rPr lang="en-US" sz="1600" dirty="0">
                      <a:latin typeface="RobotoDraft"/>
                    </a:rPr>
                    <a:t>every </a:t>
                  </a:r>
                  <a:r>
                    <a:rPr lang="en-US" sz="1600" b="1" dirty="0">
                      <a:latin typeface="RobotoDraft"/>
                    </a:rPr>
                    <a:t>two weeks</a:t>
                  </a:r>
                  <a:r>
                    <a:rPr lang="en-US" sz="1600" dirty="0">
                      <a:latin typeface="RobotoDraft"/>
                    </a:rPr>
                    <a:t>.</a:t>
                  </a:r>
                  <a:endParaRPr lang="en-US" sz="1600" dirty="0"/>
                </a:p>
              </p:txBody>
            </p:sp>
          </mc:Choice>
          <mc:Fallback>
            <p:sp>
              <p:nvSpPr>
                <p:cNvPr id="8" name="TextBox 7">
                  <a:extLst>
                    <a:ext uri="{FF2B5EF4-FFF2-40B4-BE49-F238E27FC236}">
                      <a16:creationId xmlns:a16="http://schemas.microsoft.com/office/drawing/2014/main" id="{29A1B4E2-EF8C-93A2-475A-D1B024BDCFCE}"/>
                    </a:ext>
                  </a:extLst>
                </p:cNvPr>
                <p:cNvSpPr txBox="1">
                  <a:spLocks noRot="1" noChangeAspect="1" noMove="1" noResize="1" noEditPoints="1" noAdjustHandles="1" noChangeArrowheads="1" noChangeShapeType="1" noTextEdit="1"/>
                </p:cNvSpPr>
                <p:nvPr/>
              </p:nvSpPr>
              <p:spPr>
                <a:xfrm>
                  <a:off x="7548662" y="4131504"/>
                  <a:ext cx="4293344" cy="1475937"/>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715B942-A33E-04EC-5D03-B3D2B4E0C6B9}"/>
                    </a:ext>
                  </a:extLst>
                </p:cNvPr>
                <p:cNvSpPr txBox="1"/>
                <p:nvPr/>
              </p:nvSpPr>
              <p:spPr>
                <a:xfrm>
                  <a:off x="9352806" y="5607441"/>
                  <a:ext cx="2641600" cy="307777"/>
                </a:xfrm>
                <a:prstGeom prst="rect">
                  <a:avLst/>
                </a:prstGeom>
                <a:noFill/>
              </p:spPr>
              <p:txBody>
                <a:bodyPr wrap="square" rtlCol="0">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 </m:t>
                          </m:r>
                        </m:e>
                        <m:sup>
                          <m:r>
                            <a:rPr lang="en-US" sz="1400" b="0" i="1" smtClean="0">
                              <a:latin typeface="Cambria Math" panose="02040503050406030204" pitchFamily="18" charset="0"/>
                            </a:rPr>
                            <m:t>1</m:t>
                          </m:r>
                        </m:sup>
                      </m:sSup>
                    </m:oMath>
                  </a14:m>
                  <a:r>
                    <a:rPr lang="en-US" sz="1400" dirty="0"/>
                    <a:t>Based on Google Books study</a:t>
                  </a:r>
                </a:p>
              </p:txBody>
            </p:sp>
          </mc:Choice>
          <mc:Fallback>
            <p:sp>
              <p:nvSpPr>
                <p:cNvPr id="9" name="TextBox 8">
                  <a:extLst>
                    <a:ext uri="{FF2B5EF4-FFF2-40B4-BE49-F238E27FC236}">
                      <a16:creationId xmlns:a16="http://schemas.microsoft.com/office/drawing/2014/main" id="{9715B942-A33E-04EC-5D03-B3D2B4E0C6B9}"/>
                    </a:ext>
                  </a:extLst>
                </p:cNvPr>
                <p:cNvSpPr txBox="1">
                  <a:spLocks noRot="1" noChangeAspect="1" noMove="1" noResize="1" noEditPoints="1" noAdjustHandles="1" noChangeArrowheads="1" noChangeShapeType="1" noTextEdit="1"/>
                </p:cNvSpPr>
                <p:nvPr/>
              </p:nvSpPr>
              <p:spPr>
                <a:xfrm>
                  <a:off x="9352806" y="5607441"/>
                  <a:ext cx="2641600" cy="307777"/>
                </a:xfrm>
                <a:prstGeom prst="rect">
                  <a:avLst/>
                </a:prstGeom>
                <a:blipFill>
                  <a:blip r:embed="rId6"/>
                  <a:stretch>
                    <a:fillRect t="-2000" b="-22000"/>
                  </a:stretch>
                </a:blipFill>
              </p:spPr>
              <p:txBody>
                <a:bodyPr/>
                <a:lstStyle/>
                <a:p>
                  <a:r>
                    <a:rPr lang="en-US">
                      <a:noFill/>
                    </a:rPr>
                    <a:t> </a:t>
                  </a:r>
                </a:p>
              </p:txBody>
            </p:sp>
          </mc:Fallback>
        </mc:AlternateContent>
      </p:grpSp>
      <p:pic>
        <p:nvPicPr>
          <p:cNvPr id="7" name="Picture 6">
            <a:extLst>
              <a:ext uri="{FF2B5EF4-FFF2-40B4-BE49-F238E27FC236}">
                <a16:creationId xmlns:a16="http://schemas.microsoft.com/office/drawing/2014/main" id="{539AE80C-1917-02CC-38E9-A48DD689119A}"/>
              </a:ext>
            </a:extLst>
          </p:cNvPr>
          <p:cNvPicPr>
            <a:picLocks noChangeAspect="1"/>
          </p:cNvPicPr>
          <p:nvPr/>
        </p:nvPicPr>
        <p:blipFill>
          <a:blip r:embed="rId7">
            <a:extLst>
              <a:ext uri="{28A0092B-C50C-407E-A947-70E740481C1C}">
                <a14:useLocalDpi xmlns:a14="http://schemas.microsoft.com/office/drawing/2010/main" val="0"/>
              </a:ext>
            </a:extLst>
          </a:blip>
          <a:srcRect l="3501" t="-1" r="-26" b="-795"/>
          <a:stretch/>
        </p:blipFill>
        <p:spPr>
          <a:xfrm>
            <a:off x="7277100" y="3488277"/>
            <a:ext cx="4616450" cy="2959300"/>
          </a:xfrm>
          <a:prstGeom prst="rect">
            <a:avLst/>
          </a:prstGeom>
          <a:effectLst>
            <a:outerShdw blurRad="63500" sx="102000" sy="102000" algn="ctr" rotWithShape="0">
              <a:prstClr val="black">
                <a:alpha val="40000"/>
              </a:prstClr>
            </a:outerShdw>
          </a:effectLst>
        </p:spPr>
      </p:pic>
      <p:sp>
        <p:nvSpPr>
          <p:cNvPr id="13" name="Rectangle: Rounded Corners 12">
            <a:extLst>
              <a:ext uri="{FF2B5EF4-FFF2-40B4-BE49-F238E27FC236}">
                <a16:creationId xmlns:a16="http://schemas.microsoft.com/office/drawing/2014/main" id="{A4E60730-3958-04A5-DA8B-D8E74C52355C}"/>
              </a:ext>
            </a:extLst>
          </p:cNvPr>
          <p:cNvSpPr/>
          <p:nvPr/>
        </p:nvSpPr>
        <p:spPr>
          <a:xfrm>
            <a:off x="9067800" y="3775297"/>
            <a:ext cx="2764979" cy="5701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E951CB4-4B64-3C49-04DE-B7ED788E5D61}"/>
                  </a:ext>
                </a:extLst>
              </p:cNvPr>
              <p:cNvSpPr txBox="1"/>
              <p:nvPr/>
            </p:nvSpPr>
            <p:spPr>
              <a:xfrm>
                <a:off x="9188801" y="3754803"/>
                <a:ext cx="2643978" cy="646331"/>
              </a:xfrm>
              <a:prstGeom prst="rect">
                <a:avLst/>
              </a:prstGeom>
              <a:noFill/>
            </p:spPr>
            <p:txBody>
              <a:bodyPr wrap="square" rtlCol="0">
                <a:spAutoFit/>
              </a:bodyPr>
              <a:lstStyle/>
              <a:p>
                <a:r>
                  <a:rPr lang="en-US" sz="1200" b="0" dirty="0"/>
                  <a:t>more than </a:t>
                </a:r>
                <a14:m>
                  <m:oMath xmlns:m="http://schemas.openxmlformats.org/officeDocument/2006/math">
                    <m:r>
                      <a:rPr lang="en-US" sz="1200" b="1" i="1" smtClean="0">
                        <a:latin typeface="Cambria Math" panose="02040503050406030204" pitchFamily="18" charset="0"/>
                      </a:rPr>
                      <m:t>𝟏𝟖𝟎</m:t>
                    </m:r>
                  </m:oMath>
                </a14:m>
                <a:r>
                  <a:rPr lang="en-US" sz="1200" b="1" dirty="0"/>
                  <a:t> million</a:t>
                </a:r>
                <a:r>
                  <a:rPr lang="en-US" sz="1200" dirty="0"/>
                  <a:t> direct monthly users as of Dec 1, 2024; totaling over </a:t>
                </a:r>
                <a:r>
                  <a:rPr lang="en-US" sz="1200" b="1" dirty="0"/>
                  <a:t>1.6 billion</a:t>
                </a:r>
                <a:r>
                  <a:rPr lang="en-US" sz="1200" dirty="0"/>
                  <a:t> site visits per month!</a:t>
                </a:r>
              </a:p>
            </p:txBody>
          </p:sp>
        </mc:Choice>
        <mc:Fallback>
          <p:sp>
            <p:nvSpPr>
              <p:cNvPr id="14" name="TextBox 13">
                <a:extLst>
                  <a:ext uri="{FF2B5EF4-FFF2-40B4-BE49-F238E27FC236}">
                    <a16:creationId xmlns:a16="http://schemas.microsoft.com/office/drawing/2014/main" id="{1E951CB4-4B64-3C49-04DE-B7ED788E5D61}"/>
                  </a:ext>
                </a:extLst>
              </p:cNvPr>
              <p:cNvSpPr txBox="1">
                <a:spLocks noRot="1" noChangeAspect="1" noMove="1" noResize="1" noEditPoints="1" noAdjustHandles="1" noChangeArrowheads="1" noChangeShapeType="1" noTextEdit="1"/>
              </p:cNvSpPr>
              <p:nvPr/>
            </p:nvSpPr>
            <p:spPr>
              <a:xfrm>
                <a:off x="9188801" y="3754803"/>
                <a:ext cx="2643978" cy="646331"/>
              </a:xfrm>
              <a:prstGeom prst="rect">
                <a:avLst/>
              </a:prstGeom>
              <a:blipFill>
                <a:blip r:embed="rId8"/>
                <a:stretch>
                  <a:fillRect t="-943" b="-6604"/>
                </a:stretch>
              </a:blipFill>
            </p:spPr>
            <p:txBody>
              <a:bodyPr/>
              <a:lstStyle/>
              <a:p>
                <a:r>
                  <a:rPr lang="en-US">
                    <a:noFill/>
                  </a:rPr>
                  <a:t> </a:t>
                </a:r>
              </a:p>
            </p:txBody>
          </p:sp>
        </mc:Fallback>
      </mc:AlternateContent>
      <p:pic>
        <p:nvPicPr>
          <p:cNvPr id="4" name="Picture 3" descr="A computer generated image of a brain&#10;&#10;Description automatically generated">
            <a:extLst>
              <a:ext uri="{FF2B5EF4-FFF2-40B4-BE49-F238E27FC236}">
                <a16:creationId xmlns:a16="http://schemas.microsoft.com/office/drawing/2014/main" id="{32F96816-8495-607A-FB13-2947866BB19A}"/>
              </a:ext>
            </a:extLst>
          </p:cNvPr>
          <p:cNvPicPr>
            <a:picLocks noChangeAspect="1"/>
          </p:cNvPicPr>
          <p:nvPr/>
        </p:nvPicPr>
        <p:blipFill>
          <a:blip r:embed="rId9">
            <a:extLst>
              <a:ext uri="{28A0092B-C50C-407E-A947-70E740481C1C}">
                <a14:useLocalDpi xmlns:a14="http://schemas.microsoft.com/office/drawing/2010/main" val="0"/>
              </a:ext>
            </a:extLst>
          </a:blip>
          <a:srcRect t="6711" b="6393"/>
          <a:stretch/>
        </p:blipFill>
        <p:spPr>
          <a:xfrm>
            <a:off x="8252699" y="953158"/>
            <a:ext cx="2473681" cy="21495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9115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Major Gen AI Platforms</a:t>
            </a:r>
            <a:endParaRPr lang="en-US" sz="3600" b="1" i="1" dirty="0">
              <a:solidFill>
                <a:schemeClr val="tx1"/>
              </a:solidFill>
            </a:endParaRPr>
          </a:p>
        </p:txBody>
      </p:sp>
      <p:grpSp>
        <p:nvGrpSpPr>
          <p:cNvPr id="1033" name="Group 1032">
            <a:extLst>
              <a:ext uri="{FF2B5EF4-FFF2-40B4-BE49-F238E27FC236}">
                <a16:creationId xmlns:a16="http://schemas.microsoft.com/office/drawing/2014/main" id="{9E8E8037-D6BA-6AAF-A287-7DFD9DB5075D}"/>
              </a:ext>
            </a:extLst>
          </p:cNvPr>
          <p:cNvGrpSpPr/>
          <p:nvPr/>
        </p:nvGrpSpPr>
        <p:grpSpPr>
          <a:xfrm>
            <a:off x="303565" y="930027"/>
            <a:ext cx="5840840" cy="1969186"/>
            <a:chOff x="303565" y="930027"/>
            <a:chExt cx="5840840" cy="1969186"/>
          </a:xfrm>
        </p:grpSpPr>
        <p:sp>
          <p:nvSpPr>
            <p:cNvPr id="38" name="Rectangle 37">
              <a:extLst>
                <a:ext uri="{FF2B5EF4-FFF2-40B4-BE49-F238E27FC236}">
                  <a16:creationId xmlns:a16="http://schemas.microsoft.com/office/drawing/2014/main" id="{7CB7D21E-6241-C071-220C-F1AC0A0BF345}"/>
                </a:ext>
              </a:extLst>
            </p:cNvPr>
            <p:cNvSpPr/>
            <p:nvPr/>
          </p:nvSpPr>
          <p:spPr>
            <a:xfrm>
              <a:off x="303565" y="930027"/>
              <a:ext cx="5629173" cy="1938884"/>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History Of The ChatGPT Logo ...">
              <a:extLst>
                <a:ext uri="{FF2B5EF4-FFF2-40B4-BE49-F238E27FC236}">
                  <a16:creationId xmlns:a16="http://schemas.microsoft.com/office/drawing/2014/main" id="{DD735B0F-9A54-E829-0AC5-0C7AAE95846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319" r="2939" b="22673"/>
            <a:stretch/>
          </p:blipFill>
          <p:spPr bwMode="auto">
            <a:xfrm>
              <a:off x="411312" y="1018654"/>
              <a:ext cx="1974577" cy="609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8F0253C-81FB-860B-3200-482F4F5C8328}"/>
                </a:ext>
              </a:extLst>
            </p:cNvPr>
            <p:cNvSpPr txBox="1"/>
            <p:nvPr/>
          </p:nvSpPr>
          <p:spPr>
            <a:xfrm>
              <a:off x="1080819" y="1473182"/>
              <a:ext cx="5063586" cy="1426031"/>
            </a:xfrm>
            <a:prstGeom prst="rect">
              <a:avLst/>
            </a:prstGeom>
            <a:noFill/>
          </p:spPr>
          <p:txBody>
            <a:bodyPr wrap="square" rtlCol="0">
              <a:spAutoFit/>
            </a:bodyPr>
            <a:lstStyle/>
            <a:p>
              <a:pPr>
                <a:spcAft>
                  <a:spcPts val="800"/>
                </a:spcAft>
              </a:pPr>
              <a:r>
                <a:rPr lang="en-US" sz="1600" i="1" dirty="0"/>
                <a:t>May 2024</a:t>
              </a:r>
              <a:r>
                <a:rPr lang="en-US" sz="1600" dirty="0"/>
                <a:t>    </a:t>
              </a:r>
              <a:r>
                <a:rPr lang="en-US" sz="1600" b="1" dirty="0"/>
                <a:t>GPT-4o</a:t>
              </a:r>
              <a:r>
                <a:rPr lang="en-US" sz="1600" dirty="0"/>
                <a:t>  - canvas (in beta) for collaboration</a:t>
              </a:r>
              <a:br>
                <a:rPr lang="en-US" sz="1600" dirty="0"/>
              </a:br>
              <a:r>
                <a:rPr lang="en-US" sz="1600" dirty="0"/>
                <a:t>                                     - API used for many other AI apps</a:t>
              </a:r>
            </a:p>
            <a:p>
              <a:pPr>
                <a:spcAft>
                  <a:spcPts val="1200"/>
                </a:spcAft>
              </a:pPr>
              <a:r>
                <a:rPr lang="en-US" sz="1600" dirty="0"/>
                <a:t> </a:t>
              </a:r>
              <a:r>
                <a:rPr lang="en-US" sz="1600" i="1" dirty="0"/>
                <a:t>Dec 2024    </a:t>
              </a:r>
              <a:r>
                <a:rPr lang="en-US" sz="1600" b="1" dirty="0"/>
                <a:t>o1 </a:t>
              </a:r>
              <a:r>
                <a:rPr lang="en-US" sz="1600" dirty="0"/>
                <a:t>          - “chain of thought” reasoning</a:t>
              </a:r>
              <a:br>
                <a:rPr lang="en-US" sz="1600" dirty="0"/>
              </a:br>
              <a:r>
                <a:rPr lang="en-US" sz="1600" dirty="0"/>
                <a:t>                                     - advanced math / physics</a:t>
              </a:r>
              <a:br>
                <a:rPr lang="en-US" sz="1600" dirty="0"/>
              </a:br>
              <a:r>
                <a:rPr lang="en-US" sz="1600" dirty="0"/>
                <a:t>                                     - slower!  more expensive!</a:t>
              </a:r>
            </a:p>
          </p:txBody>
        </p:sp>
        <p:sp>
          <p:nvSpPr>
            <p:cNvPr id="25" name="TextBox 24">
              <a:extLst>
                <a:ext uri="{FF2B5EF4-FFF2-40B4-BE49-F238E27FC236}">
                  <a16:creationId xmlns:a16="http://schemas.microsoft.com/office/drawing/2014/main" id="{0E095CEA-DEBE-5C6D-D2F2-2B462E8FA8E3}"/>
                </a:ext>
              </a:extLst>
            </p:cNvPr>
            <p:cNvSpPr txBox="1"/>
            <p:nvPr/>
          </p:nvSpPr>
          <p:spPr>
            <a:xfrm>
              <a:off x="2539213" y="1139816"/>
              <a:ext cx="1516772" cy="369332"/>
            </a:xfrm>
            <a:prstGeom prst="rect">
              <a:avLst/>
            </a:prstGeom>
            <a:noFill/>
          </p:spPr>
          <p:txBody>
            <a:bodyPr wrap="square" rtlCol="0">
              <a:spAutoFit/>
            </a:bodyPr>
            <a:lstStyle/>
            <a:p>
              <a:r>
                <a:rPr lang="en-US" dirty="0"/>
                <a:t>(OpenAI)</a:t>
              </a:r>
            </a:p>
          </p:txBody>
        </p:sp>
      </p:grpSp>
      <p:grpSp>
        <p:nvGrpSpPr>
          <p:cNvPr id="1035" name="Group 1034">
            <a:extLst>
              <a:ext uri="{FF2B5EF4-FFF2-40B4-BE49-F238E27FC236}">
                <a16:creationId xmlns:a16="http://schemas.microsoft.com/office/drawing/2014/main" id="{31D2A5BF-1530-ABC9-D0E7-FB6EA8309602}"/>
              </a:ext>
            </a:extLst>
          </p:cNvPr>
          <p:cNvGrpSpPr/>
          <p:nvPr/>
        </p:nvGrpSpPr>
        <p:grpSpPr>
          <a:xfrm>
            <a:off x="310353" y="2922952"/>
            <a:ext cx="5676396" cy="1868803"/>
            <a:chOff x="306630" y="4469426"/>
            <a:chExt cx="5676396" cy="1868803"/>
          </a:xfrm>
        </p:grpSpPr>
        <p:sp>
          <p:nvSpPr>
            <p:cNvPr id="40" name="Rectangle 39">
              <a:extLst>
                <a:ext uri="{FF2B5EF4-FFF2-40B4-BE49-F238E27FC236}">
                  <a16:creationId xmlns:a16="http://schemas.microsoft.com/office/drawing/2014/main" id="{690840BB-CF5E-58C0-30A7-D5686C8177C6}"/>
                </a:ext>
              </a:extLst>
            </p:cNvPr>
            <p:cNvSpPr/>
            <p:nvPr/>
          </p:nvSpPr>
          <p:spPr>
            <a:xfrm>
              <a:off x="306630" y="4469426"/>
              <a:ext cx="5634402" cy="1868803"/>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Claude">
              <a:extLst>
                <a:ext uri="{FF2B5EF4-FFF2-40B4-BE49-F238E27FC236}">
                  <a16:creationId xmlns:a16="http://schemas.microsoft.com/office/drawing/2014/main" id="{14FFAD66-AA52-CB35-BE94-D0C861287C54}"/>
                </a:ext>
              </a:extLst>
            </p:cNvPr>
            <p:cNvPicPr>
              <a:picLocks noChangeAspect="1" noChangeArrowheads="1"/>
            </p:cNvPicPr>
            <p:nvPr/>
          </p:nvPicPr>
          <p:blipFill rotWithShape="1">
            <a:blip r:embed="rId4">
              <a:clrChange>
                <a:clrFrom>
                  <a:srgbClr val="F0EEE5"/>
                </a:clrFrom>
                <a:clrTo>
                  <a:srgbClr val="F0EEE5">
                    <a:alpha val="0"/>
                  </a:srgbClr>
                </a:clrTo>
              </a:clrChange>
              <a:extLst>
                <a:ext uri="{28A0092B-C50C-407E-A947-70E740481C1C}">
                  <a14:useLocalDpi xmlns:a14="http://schemas.microsoft.com/office/drawing/2010/main" val="0"/>
                </a:ext>
              </a:extLst>
            </a:blip>
            <a:srcRect l="18333" t="34030" r="16333" b="32041"/>
            <a:stretch/>
          </p:blipFill>
          <p:spPr bwMode="auto">
            <a:xfrm>
              <a:off x="419604" y="4476220"/>
              <a:ext cx="1866900" cy="5429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FA5FBC-282E-D5AE-0DA9-E065B59672D3}"/>
                </a:ext>
              </a:extLst>
            </p:cNvPr>
            <p:cNvSpPr txBox="1"/>
            <p:nvPr/>
          </p:nvSpPr>
          <p:spPr>
            <a:xfrm>
              <a:off x="2547505" y="4608846"/>
              <a:ext cx="1516772" cy="369332"/>
            </a:xfrm>
            <a:prstGeom prst="rect">
              <a:avLst/>
            </a:prstGeom>
            <a:noFill/>
          </p:spPr>
          <p:txBody>
            <a:bodyPr wrap="square" rtlCol="0">
              <a:spAutoFit/>
            </a:bodyPr>
            <a:lstStyle/>
            <a:p>
              <a:r>
                <a:rPr lang="en-US" dirty="0"/>
                <a:t>(Anthropic)</a:t>
              </a:r>
            </a:p>
          </p:txBody>
        </p:sp>
        <p:sp>
          <p:nvSpPr>
            <p:cNvPr id="29" name="TextBox 28">
              <a:extLst>
                <a:ext uri="{FF2B5EF4-FFF2-40B4-BE49-F238E27FC236}">
                  <a16:creationId xmlns:a16="http://schemas.microsoft.com/office/drawing/2014/main" id="{E572D181-34A4-2023-3E44-3FDB29E84F77}"/>
                </a:ext>
              </a:extLst>
            </p:cNvPr>
            <p:cNvSpPr txBox="1"/>
            <p:nvPr/>
          </p:nvSpPr>
          <p:spPr>
            <a:xfrm>
              <a:off x="877445" y="4993251"/>
              <a:ext cx="5105581" cy="1323439"/>
            </a:xfrm>
            <a:prstGeom prst="rect">
              <a:avLst/>
            </a:prstGeom>
            <a:noFill/>
          </p:spPr>
          <p:txBody>
            <a:bodyPr wrap="square" rtlCol="0">
              <a:spAutoFit/>
            </a:bodyPr>
            <a:lstStyle/>
            <a:p>
              <a:r>
                <a:rPr lang="en-US" sz="1600" i="1" dirty="0"/>
                <a:t>Oct 2024</a:t>
              </a:r>
              <a:r>
                <a:rPr lang="en-US" sz="1600" dirty="0"/>
                <a:t>  </a:t>
              </a:r>
              <a:r>
                <a:rPr lang="en-US" sz="1600" b="1" dirty="0"/>
                <a:t>3.5+ Sonnet</a:t>
              </a:r>
              <a:r>
                <a:rPr lang="en-US" sz="1600" dirty="0"/>
                <a:t>  - focus on ethics, alignment, safety</a:t>
              </a:r>
              <a:br>
                <a:rPr lang="en-US" sz="1600" dirty="0"/>
              </a:br>
              <a:r>
                <a:rPr lang="en-US" sz="1600" dirty="0"/>
                <a:t>                                          - accuracy over creativity</a:t>
              </a:r>
              <a:br>
                <a:rPr lang="en-US" sz="1600" dirty="0"/>
              </a:br>
              <a:r>
                <a:rPr lang="en-US" sz="1600" dirty="0"/>
                <a:t>                                          - does not train on user interactions</a:t>
              </a:r>
              <a:br>
                <a:rPr lang="en-US" sz="1600" dirty="0"/>
              </a:br>
              <a:r>
                <a:rPr lang="en-US" sz="1600" dirty="0"/>
                <a:t>                                          - artifacts!   </a:t>
              </a:r>
              <a:r>
                <a:rPr lang="en-US" sz="1600" i="1" dirty="0"/>
                <a:t>agentic</a:t>
              </a:r>
              <a:r>
                <a:rPr lang="en-US" sz="1600" dirty="0"/>
                <a:t> computer use!</a:t>
              </a:r>
            </a:p>
            <a:p>
              <a:r>
                <a:rPr lang="en-US" sz="1600" dirty="0"/>
                <a:t>                                          - no web search / image generation</a:t>
              </a:r>
            </a:p>
          </p:txBody>
        </p:sp>
      </p:grpSp>
      <p:grpSp>
        <p:nvGrpSpPr>
          <p:cNvPr id="1041" name="Group 1040">
            <a:extLst>
              <a:ext uri="{FF2B5EF4-FFF2-40B4-BE49-F238E27FC236}">
                <a16:creationId xmlns:a16="http://schemas.microsoft.com/office/drawing/2014/main" id="{489FB5A3-EC08-9179-4100-13AF931C0DC8}"/>
              </a:ext>
            </a:extLst>
          </p:cNvPr>
          <p:cNvGrpSpPr/>
          <p:nvPr/>
        </p:nvGrpSpPr>
        <p:grpSpPr>
          <a:xfrm>
            <a:off x="6004683" y="2559576"/>
            <a:ext cx="6017221" cy="1486953"/>
            <a:chOff x="6009746" y="3101381"/>
            <a:chExt cx="6017221" cy="1429226"/>
          </a:xfrm>
        </p:grpSpPr>
        <p:sp>
          <p:nvSpPr>
            <p:cNvPr id="46" name="Rectangle 45">
              <a:extLst>
                <a:ext uri="{FF2B5EF4-FFF2-40B4-BE49-F238E27FC236}">
                  <a16:creationId xmlns:a16="http://schemas.microsoft.com/office/drawing/2014/main" id="{F7669F82-20E0-F7B0-8D80-1E03263EA73B}"/>
                </a:ext>
              </a:extLst>
            </p:cNvPr>
            <p:cNvSpPr/>
            <p:nvPr/>
          </p:nvSpPr>
          <p:spPr>
            <a:xfrm>
              <a:off x="6009746" y="3101381"/>
              <a:ext cx="5884254" cy="1379592"/>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2" name="Picture 28">
              <a:extLst>
                <a:ext uri="{FF2B5EF4-FFF2-40B4-BE49-F238E27FC236}">
                  <a16:creationId xmlns:a16="http://schemas.microsoft.com/office/drawing/2014/main" id="{4B17B6C0-CA46-E5AF-0C4D-98565BFE02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135144" y="3151576"/>
              <a:ext cx="1866900" cy="55870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0090098-45C7-1AE5-0769-6200DFF62B7E}"/>
                </a:ext>
              </a:extLst>
            </p:cNvPr>
            <p:cNvSpPr txBox="1"/>
            <p:nvPr/>
          </p:nvSpPr>
          <p:spPr>
            <a:xfrm>
              <a:off x="8440682" y="3150747"/>
              <a:ext cx="3552115" cy="615553"/>
            </a:xfrm>
            <a:prstGeom prst="rect">
              <a:avLst/>
            </a:prstGeom>
            <a:noFill/>
          </p:spPr>
          <p:txBody>
            <a:bodyPr wrap="square" rtlCol="0">
              <a:spAutoFit/>
            </a:bodyPr>
            <a:lstStyle/>
            <a:p>
              <a:r>
                <a:rPr lang="en-US" dirty="0"/>
                <a:t>(Mistral AI)</a:t>
              </a:r>
              <a:br>
                <a:rPr lang="en-US" sz="1600" dirty="0"/>
              </a:br>
              <a:r>
                <a:rPr lang="en-US" sz="1600" dirty="0"/>
                <a:t>Emphasis on free / open-source models</a:t>
              </a:r>
            </a:p>
          </p:txBody>
        </p:sp>
        <p:sp>
          <p:nvSpPr>
            <p:cNvPr id="36" name="TextBox 35">
              <a:extLst>
                <a:ext uri="{FF2B5EF4-FFF2-40B4-BE49-F238E27FC236}">
                  <a16:creationId xmlns:a16="http://schemas.microsoft.com/office/drawing/2014/main" id="{228E0119-8CB7-65E2-6EBF-9675ACF7ED94}"/>
                </a:ext>
              </a:extLst>
            </p:cNvPr>
            <p:cNvSpPr txBox="1"/>
            <p:nvPr/>
          </p:nvSpPr>
          <p:spPr>
            <a:xfrm>
              <a:off x="6468306" y="3731871"/>
              <a:ext cx="5558661" cy="798736"/>
            </a:xfrm>
            <a:prstGeom prst="rect">
              <a:avLst/>
            </a:prstGeom>
            <a:noFill/>
          </p:spPr>
          <p:txBody>
            <a:bodyPr wrap="square">
              <a:spAutoFit/>
            </a:bodyPr>
            <a:lstStyle/>
            <a:p>
              <a:r>
                <a:rPr lang="en-US" sz="1600" i="1" dirty="0"/>
                <a:t>Nov 2024   </a:t>
              </a:r>
              <a:r>
                <a:rPr lang="en-US" sz="1600" b="1" dirty="0"/>
                <a:t>Mistral / </a:t>
              </a:r>
              <a:r>
                <a:rPr lang="en-US" sz="1600" b="1" dirty="0" err="1"/>
                <a:t>Pixtral</a:t>
              </a:r>
              <a:r>
                <a:rPr lang="en-US" sz="1600" b="1" dirty="0"/>
                <a:t> </a:t>
              </a:r>
              <a:r>
                <a:rPr lang="en-US" sz="1600" dirty="0"/>
                <a:t>/ </a:t>
              </a:r>
              <a:r>
                <a:rPr lang="en-US" sz="1600" b="1" dirty="0" err="1"/>
                <a:t>Codestral</a:t>
              </a:r>
              <a:r>
                <a:rPr lang="en-US" sz="1600" b="1" dirty="0"/>
                <a:t> </a:t>
              </a:r>
              <a:r>
                <a:rPr lang="en-US" sz="1600" dirty="0"/>
                <a:t>/ </a:t>
              </a:r>
              <a:r>
                <a:rPr lang="en-US" sz="1600" b="1" dirty="0" err="1"/>
                <a:t>Mathstral</a:t>
              </a:r>
              <a:br>
                <a:rPr lang="en-US" sz="1600" dirty="0"/>
              </a:br>
              <a:r>
                <a:rPr lang="en-US" sz="1600" dirty="0"/>
                <a:t>                                        - canvas interface (like GPT-4o Pro)</a:t>
              </a:r>
              <a:br>
                <a:rPr lang="en-US" sz="1600" dirty="0"/>
              </a:br>
              <a:r>
                <a:rPr lang="en-US" sz="1600" dirty="0"/>
                <a:t>                                        - web search (with citations)</a:t>
              </a:r>
            </a:p>
          </p:txBody>
        </p:sp>
      </p:grpSp>
      <p:grpSp>
        <p:nvGrpSpPr>
          <p:cNvPr id="1039" name="Group 1038">
            <a:extLst>
              <a:ext uri="{FF2B5EF4-FFF2-40B4-BE49-F238E27FC236}">
                <a16:creationId xmlns:a16="http://schemas.microsoft.com/office/drawing/2014/main" id="{713EE460-6483-7C47-E1D7-2DC44009DE1A}"/>
              </a:ext>
            </a:extLst>
          </p:cNvPr>
          <p:cNvGrpSpPr/>
          <p:nvPr/>
        </p:nvGrpSpPr>
        <p:grpSpPr>
          <a:xfrm>
            <a:off x="6004683" y="925514"/>
            <a:ext cx="6202129" cy="1865914"/>
            <a:chOff x="6009746" y="2024885"/>
            <a:chExt cx="6202129" cy="1865914"/>
          </a:xfrm>
        </p:grpSpPr>
        <p:sp>
          <p:nvSpPr>
            <p:cNvPr id="45" name="Rectangle 44">
              <a:extLst>
                <a:ext uri="{FF2B5EF4-FFF2-40B4-BE49-F238E27FC236}">
                  <a16:creationId xmlns:a16="http://schemas.microsoft.com/office/drawing/2014/main" id="{AAECBC7A-4F8F-C965-7A4D-3B1975D9CF56}"/>
                </a:ext>
              </a:extLst>
            </p:cNvPr>
            <p:cNvSpPr/>
            <p:nvPr/>
          </p:nvSpPr>
          <p:spPr>
            <a:xfrm>
              <a:off x="6009746" y="2024885"/>
              <a:ext cx="5884254" cy="1575087"/>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379275-B046-8C39-E75D-AAAB713D9C51}"/>
                </a:ext>
              </a:extLst>
            </p:cNvPr>
            <p:cNvGrpSpPr/>
            <p:nvPr/>
          </p:nvGrpSpPr>
          <p:grpSpPr>
            <a:xfrm>
              <a:off x="6041437" y="2037884"/>
              <a:ext cx="2255907" cy="542925"/>
              <a:chOff x="694455" y="3933548"/>
              <a:chExt cx="2255907" cy="542925"/>
            </a:xfrm>
          </p:grpSpPr>
          <p:pic>
            <p:nvPicPr>
              <p:cNvPr id="1048" name="Picture 24" descr="large language model Llama 3">
                <a:extLst>
                  <a:ext uri="{FF2B5EF4-FFF2-40B4-BE49-F238E27FC236}">
                    <a16:creationId xmlns:a16="http://schemas.microsoft.com/office/drawing/2014/main" id="{8015E19D-B86B-C6B8-4414-0634B0DD1CC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643" t="30682" r="64685" b="36932"/>
              <a:stretch/>
            </p:blipFill>
            <p:spPr bwMode="auto">
              <a:xfrm>
                <a:off x="694455" y="3933548"/>
                <a:ext cx="7810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eta's AI Initiatives: $20B+ of Investment in GPUs and Data Center Infra">
                <a:extLst>
                  <a:ext uri="{FF2B5EF4-FFF2-40B4-BE49-F238E27FC236}">
                    <a16:creationId xmlns:a16="http://schemas.microsoft.com/office/drawing/2014/main" id="{621C452D-840A-AB6A-E5AC-BE2884DE16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99" b="48301"/>
              <a:stretch/>
            </p:blipFill>
            <p:spPr bwMode="auto">
              <a:xfrm>
                <a:off x="1502463" y="4053037"/>
                <a:ext cx="1447899" cy="30394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2C2CC25D-F278-00CC-6459-7F286909950A}"/>
                </a:ext>
              </a:extLst>
            </p:cNvPr>
            <p:cNvSpPr txBox="1"/>
            <p:nvPr/>
          </p:nvSpPr>
          <p:spPr>
            <a:xfrm>
              <a:off x="8440682" y="2175568"/>
              <a:ext cx="3467628" cy="369332"/>
            </a:xfrm>
            <a:prstGeom prst="rect">
              <a:avLst/>
            </a:prstGeom>
            <a:noFill/>
          </p:spPr>
          <p:txBody>
            <a:bodyPr wrap="square" rtlCol="0">
              <a:spAutoFit/>
            </a:bodyPr>
            <a:lstStyle/>
            <a:p>
              <a:r>
                <a:rPr lang="en-US" dirty="0"/>
                <a:t>(Meta)</a:t>
              </a:r>
            </a:p>
          </p:txBody>
        </p:sp>
        <p:sp>
          <p:nvSpPr>
            <p:cNvPr id="37" name="TextBox 36">
              <a:extLst>
                <a:ext uri="{FF2B5EF4-FFF2-40B4-BE49-F238E27FC236}">
                  <a16:creationId xmlns:a16="http://schemas.microsoft.com/office/drawing/2014/main" id="{FDF278A3-9FC3-EDC1-C812-6AF986FCE5E4}"/>
                </a:ext>
              </a:extLst>
            </p:cNvPr>
            <p:cNvSpPr txBox="1"/>
            <p:nvPr/>
          </p:nvSpPr>
          <p:spPr>
            <a:xfrm>
              <a:off x="6468306" y="2567360"/>
              <a:ext cx="5743569" cy="1323439"/>
            </a:xfrm>
            <a:prstGeom prst="rect">
              <a:avLst/>
            </a:prstGeom>
            <a:noFill/>
          </p:spPr>
          <p:txBody>
            <a:bodyPr wrap="square">
              <a:spAutoFit/>
            </a:bodyPr>
            <a:lstStyle/>
            <a:p>
              <a:r>
                <a:rPr lang="en-US" sz="1600" i="1" dirty="0"/>
                <a:t>Dec 2024   </a:t>
              </a:r>
              <a:r>
                <a:rPr lang="en-US" sz="1600" b="1" dirty="0" err="1"/>
                <a:t>LLaMa</a:t>
              </a:r>
              <a:r>
                <a:rPr lang="en-US" sz="1600" b="1" dirty="0"/>
                <a:t> 3.3 </a:t>
              </a:r>
              <a:r>
                <a:rPr lang="en-US" sz="1600" dirty="0"/>
                <a:t> - open source and “open weight”</a:t>
              </a:r>
              <a:br>
                <a:rPr lang="en-US" sz="1600" dirty="0"/>
              </a:br>
              <a:r>
                <a:rPr lang="en-US" sz="1600" dirty="0"/>
                <a:t>                                        - code &amp; weights used in many other AI’s</a:t>
              </a:r>
              <a:br>
                <a:rPr lang="en-US" sz="1600" dirty="0"/>
              </a:br>
              <a:r>
                <a:rPr lang="en-US" sz="1600" dirty="0"/>
                <a:t>                                        - text-only input  (text or image output)</a:t>
              </a:r>
              <a:br>
                <a:rPr lang="en-US" sz="1600" dirty="0"/>
              </a:br>
              <a:r>
                <a:rPr lang="en-US" sz="1600" dirty="0"/>
                <a:t>	</a:t>
              </a:r>
              <a:r>
                <a:rPr lang="en-US" sz="1600" b="1" dirty="0"/>
                <a:t>Meta AI</a:t>
              </a:r>
              <a:r>
                <a:rPr lang="en-US" sz="1600" dirty="0"/>
                <a:t>     </a:t>
              </a:r>
              <a:r>
                <a:rPr lang="en-US" sz="900" dirty="0"/>
                <a:t> </a:t>
              </a:r>
              <a:r>
                <a:rPr lang="en-US" sz="1600" dirty="0"/>
                <a:t>- in Facebook, Messenger, Instagram, etc. </a:t>
              </a:r>
            </a:p>
            <a:p>
              <a:r>
                <a:rPr lang="en-US" sz="1600" dirty="0"/>
                <a:t>                                        </a:t>
              </a:r>
              <a:r>
                <a:rPr lang="en-US" sz="900" dirty="0"/>
                <a:t> </a:t>
              </a:r>
              <a:endParaRPr lang="en-US" sz="1600" dirty="0"/>
            </a:p>
          </p:txBody>
        </p:sp>
      </p:grpSp>
      <p:grpSp>
        <p:nvGrpSpPr>
          <p:cNvPr id="1037" name="Group 1036">
            <a:extLst>
              <a:ext uri="{FF2B5EF4-FFF2-40B4-BE49-F238E27FC236}">
                <a16:creationId xmlns:a16="http://schemas.microsoft.com/office/drawing/2014/main" id="{3425D639-5EF6-6BDD-6539-522E3D6894EF}"/>
              </a:ext>
            </a:extLst>
          </p:cNvPr>
          <p:cNvGrpSpPr/>
          <p:nvPr/>
        </p:nvGrpSpPr>
        <p:grpSpPr>
          <a:xfrm>
            <a:off x="6094530" y="5947708"/>
            <a:ext cx="5884254" cy="861723"/>
            <a:chOff x="6012471" y="937997"/>
            <a:chExt cx="5884254" cy="861723"/>
          </a:xfrm>
        </p:grpSpPr>
        <p:sp>
          <p:nvSpPr>
            <p:cNvPr id="44" name="Rectangle 43">
              <a:extLst>
                <a:ext uri="{FF2B5EF4-FFF2-40B4-BE49-F238E27FC236}">
                  <a16:creationId xmlns:a16="http://schemas.microsoft.com/office/drawing/2014/main" id="{16EDAF35-CE30-2035-1500-2073B68DBF11}"/>
                </a:ext>
              </a:extLst>
            </p:cNvPr>
            <p:cNvSpPr/>
            <p:nvPr/>
          </p:nvSpPr>
          <p:spPr>
            <a:xfrm>
              <a:off x="6012471" y="937997"/>
              <a:ext cx="5884254" cy="813708"/>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6" name="Picture 22" descr="Grok (chatbot) - Wikipedia">
              <a:extLst>
                <a:ext uri="{FF2B5EF4-FFF2-40B4-BE49-F238E27FC236}">
                  <a16:creationId xmlns:a16="http://schemas.microsoft.com/office/drawing/2014/main" id="{1B4BB6FA-F490-4A3F-10FA-8219E83B5E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4847" y="990781"/>
              <a:ext cx="1603524" cy="54920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486A649-BB70-5932-2F8A-F2BA59541712}"/>
                </a:ext>
              </a:extLst>
            </p:cNvPr>
            <p:cNvSpPr txBox="1"/>
            <p:nvPr/>
          </p:nvSpPr>
          <p:spPr>
            <a:xfrm>
              <a:off x="8440682" y="1105483"/>
              <a:ext cx="773946" cy="369332"/>
            </a:xfrm>
            <a:prstGeom prst="rect">
              <a:avLst/>
            </a:prstGeom>
            <a:noFill/>
          </p:spPr>
          <p:txBody>
            <a:bodyPr wrap="square" rtlCol="0">
              <a:spAutoFit/>
            </a:bodyPr>
            <a:lstStyle/>
            <a:p>
              <a:r>
                <a:rPr lang="en-US" dirty="0"/>
                <a:t>(</a:t>
              </a:r>
              <a:r>
                <a:rPr lang="en-US" dirty="0" err="1"/>
                <a:t>xAI</a:t>
              </a:r>
              <a:r>
                <a:rPr lang="en-US" dirty="0"/>
                <a:t>)</a:t>
              </a:r>
            </a:p>
          </p:txBody>
        </p:sp>
        <p:sp>
          <p:nvSpPr>
            <p:cNvPr id="41" name="TextBox 40">
              <a:extLst>
                <a:ext uri="{FF2B5EF4-FFF2-40B4-BE49-F238E27FC236}">
                  <a16:creationId xmlns:a16="http://schemas.microsoft.com/office/drawing/2014/main" id="{93148167-5951-80FC-45B2-6A26C85A7941}"/>
                </a:ext>
              </a:extLst>
            </p:cNvPr>
            <p:cNvSpPr txBox="1"/>
            <p:nvPr/>
          </p:nvSpPr>
          <p:spPr>
            <a:xfrm>
              <a:off x="6701883" y="1461166"/>
              <a:ext cx="5025487" cy="338554"/>
            </a:xfrm>
            <a:prstGeom prst="rect">
              <a:avLst/>
            </a:prstGeom>
            <a:noFill/>
          </p:spPr>
          <p:txBody>
            <a:bodyPr wrap="square">
              <a:spAutoFit/>
            </a:bodyPr>
            <a:lstStyle/>
            <a:p>
              <a:r>
                <a:rPr lang="en-US" sz="1600" i="1" dirty="0"/>
                <a:t>Aug 2024   </a:t>
              </a:r>
              <a:r>
                <a:rPr lang="en-US" sz="1600" b="1" dirty="0"/>
                <a:t>Grok 2   </a:t>
              </a:r>
              <a:r>
                <a:rPr lang="en-US" sz="1600" dirty="0"/>
                <a:t>- creativity over accuracy</a:t>
              </a:r>
            </a:p>
          </p:txBody>
        </p:sp>
      </p:grpSp>
      <p:grpSp>
        <p:nvGrpSpPr>
          <p:cNvPr id="1034" name="Group 1033">
            <a:extLst>
              <a:ext uri="{FF2B5EF4-FFF2-40B4-BE49-F238E27FC236}">
                <a16:creationId xmlns:a16="http://schemas.microsoft.com/office/drawing/2014/main" id="{89AAFBBE-1453-51E3-FC3B-BD4EA473324B}"/>
              </a:ext>
            </a:extLst>
          </p:cNvPr>
          <p:cNvGrpSpPr/>
          <p:nvPr/>
        </p:nvGrpSpPr>
        <p:grpSpPr>
          <a:xfrm>
            <a:off x="303565" y="4828082"/>
            <a:ext cx="5660957" cy="1897007"/>
            <a:chOff x="303566" y="2479484"/>
            <a:chExt cx="5660957" cy="1897007"/>
          </a:xfrm>
        </p:grpSpPr>
        <p:sp>
          <p:nvSpPr>
            <p:cNvPr id="39" name="Rectangle 38">
              <a:extLst>
                <a:ext uri="{FF2B5EF4-FFF2-40B4-BE49-F238E27FC236}">
                  <a16:creationId xmlns:a16="http://schemas.microsoft.com/office/drawing/2014/main" id="{DA24267C-2E89-B6DD-22E4-253C6C87559C}"/>
                </a:ext>
              </a:extLst>
            </p:cNvPr>
            <p:cNvSpPr/>
            <p:nvPr/>
          </p:nvSpPr>
          <p:spPr>
            <a:xfrm>
              <a:off x="303566" y="2514560"/>
              <a:ext cx="5637465" cy="1861931"/>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C31D4EA-7F41-EE87-FA0C-CC92FA959294}"/>
                </a:ext>
              </a:extLst>
            </p:cNvPr>
            <p:cNvGrpSpPr/>
            <p:nvPr/>
          </p:nvGrpSpPr>
          <p:grpSpPr>
            <a:xfrm>
              <a:off x="386341" y="2479484"/>
              <a:ext cx="2007768" cy="792747"/>
              <a:chOff x="613273" y="3490724"/>
              <a:chExt cx="2007768" cy="792747"/>
            </a:xfrm>
          </p:grpSpPr>
          <p:pic>
            <p:nvPicPr>
              <p:cNvPr id="1042" name="Picture 18" descr="Google Gemini logo.">
                <a:extLst>
                  <a:ext uri="{FF2B5EF4-FFF2-40B4-BE49-F238E27FC236}">
                    <a16:creationId xmlns:a16="http://schemas.microsoft.com/office/drawing/2014/main" id="{4E11209B-F5DE-1248-57A3-07BE46DD978C}"/>
                  </a:ext>
                </a:extLst>
              </p:cNvPr>
              <p:cNvPicPr>
                <a:picLocks noChangeAspect="1" noChangeArrowheads="1"/>
              </p:cNvPicPr>
              <p:nvPr/>
            </p:nvPicPr>
            <p:blipFill rotWithShape="1">
              <a:blip r:embed="rId9">
                <a:clrChange>
                  <a:clrFrom>
                    <a:srgbClr val="ECEAF5"/>
                  </a:clrFrom>
                  <a:clrTo>
                    <a:srgbClr val="ECEAF5">
                      <a:alpha val="0"/>
                    </a:srgbClr>
                  </a:clrTo>
                </a:clrChange>
                <a:extLst>
                  <a:ext uri="{28A0092B-C50C-407E-A947-70E740481C1C}">
                    <a14:useLocalDpi xmlns:a14="http://schemas.microsoft.com/office/drawing/2010/main" val="0"/>
                  </a:ext>
                </a:extLst>
              </a:blip>
              <a:srcRect l="31940" t="34424" r="31981" b="38224"/>
              <a:stretch/>
            </p:blipFill>
            <p:spPr bwMode="auto">
              <a:xfrm>
                <a:off x="1275406" y="3562394"/>
                <a:ext cx="1345635" cy="574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Quantum Leap in Artificial Intelligence ...">
                <a:extLst>
                  <a:ext uri="{FF2B5EF4-FFF2-40B4-BE49-F238E27FC236}">
                    <a16:creationId xmlns:a16="http://schemas.microsoft.com/office/drawing/2014/main" id="{DA4184E1-CC95-23E3-8C09-1B32BD94924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1563" t="2071" r="31192" b="41237"/>
              <a:stretch/>
            </p:blipFill>
            <p:spPr bwMode="auto">
              <a:xfrm>
                <a:off x="613273" y="3490724"/>
                <a:ext cx="695325" cy="79274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BA9FD6EA-C641-1559-8390-8411FD6B8F2A}"/>
                </a:ext>
              </a:extLst>
            </p:cNvPr>
            <p:cNvSpPr txBox="1"/>
            <p:nvPr/>
          </p:nvSpPr>
          <p:spPr>
            <a:xfrm>
              <a:off x="2574823" y="2765130"/>
              <a:ext cx="1516772" cy="369332"/>
            </a:xfrm>
            <a:prstGeom prst="rect">
              <a:avLst/>
            </a:prstGeom>
            <a:noFill/>
          </p:spPr>
          <p:txBody>
            <a:bodyPr wrap="square" rtlCol="0">
              <a:spAutoFit/>
            </a:bodyPr>
            <a:lstStyle/>
            <a:p>
              <a:r>
                <a:rPr lang="en-US" dirty="0"/>
                <a:t>(Google)</a:t>
              </a:r>
            </a:p>
          </p:txBody>
        </p:sp>
        <p:sp>
          <p:nvSpPr>
            <p:cNvPr id="27" name="TextBox 26">
              <a:extLst>
                <a:ext uri="{FF2B5EF4-FFF2-40B4-BE49-F238E27FC236}">
                  <a16:creationId xmlns:a16="http://schemas.microsoft.com/office/drawing/2014/main" id="{E1D875C9-4154-6389-7AB8-E556D9C57EC5}"/>
                </a:ext>
              </a:extLst>
            </p:cNvPr>
            <p:cNvSpPr txBox="1"/>
            <p:nvPr/>
          </p:nvSpPr>
          <p:spPr>
            <a:xfrm>
              <a:off x="501275" y="3089379"/>
              <a:ext cx="5463248" cy="1077218"/>
            </a:xfrm>
            <a:prstGeom prst="rect">
              <a:avLst/>
            </a:prstGeom>
            <a:noFill/>
          </p:spPr>
          <p:txBody>
            <a:bodyPr wrap="square" rtlCol="0">
              <a:spAutoFit/>
            </a:bodyPr>
            <a:lstStyle/>
            <a:p>
              <a:r>
                <a:rPr lang="en-US" sz="1600" i="1" dirty="0"/>
                <a:t>Sept 2024</a:t>
              </a:r>
              <a:r>
                <a:rPr lang="en-US" sz="1600" dirty="0"/>
                <a:t>    </a:t>
              </a:r>
              <a:r>
                <a:rPr lang="en-US" sz="1600" b="1" dirty="0"/>
                <a:t>1.5 Flash / Pro   </a:t>
              </a:r>
              <a:r>
                <a:rPr lang="en-US" sz="1600" dirty="0"/>
                <a:t>- targets research</a:t>
              </a:r>
              <a:br>
                <a:rPr lang="en-US" sz="1600" dirty="0"/>
              </a:br>
              <a:r>
                <a:rPr lang="en-US" sz="1600" dirty="0"/>
                <a:t>                                                         </a:t>
              </a:r>
              <a:r>
                <a:rPr lang="en-US" sz="1600" i="1" dirty="0"/>
                <a:t>(partner with OpenStax)</a:t>
              </a:r>
              <a:br>
                <a:rPr lang="en-US" sz="1600" i="1" dirty="0"/>
              </a:br>
              <a:r>
                <a:rPr lang="en-US" sz="1600" dirty="0"/>
                <a:t>                                                   - web search (with citations)</a:t>
              </a:r>
              <a:br>
                <a:rPr lang="en-US" sz="1600" dirty="0"/>
              </a:br>
              <a:r>
                <a:rPr lang="en-US" sz="1600" dirty="0"/>
                <a:t>                                                   - integrated with Google ecosystem</a:t>
              </a:r>
            </a:p>
          </p:txBody>
        </p:sp>
      </p:grpSp>
      <p:grpSp>
        <p:nvGrpSpPr>
          <p:cNvPr id="12" name="Group 11">
            <a:extLst>
              <a:ext uri="{FF2B5EF4-FFF2-40B4-BE49-F238E27FC236}">
                <a16:creationId xmlns:a16="http://schemas.microsoft.com/office/drawing/2014/main" id="{39957D91-18B7-6F32-55C7-F5A8EB1C9784}"/>
              </a:ext>
            </a:extLst>
          </p:cNvPr>
          <p:cNvGrpSpPr/>
          <p:nvPr/>
        </p:nvGrpSpPr>
        <p:grpSpPr>
          <a:xfrm>
            <a:off x="6094530" y="4213073"/>
            <a:ext cx="5884254" cy="841909"/>
            <a:chOff x="5991480" y="4145164"/>
            <a:chExt cx="5884254" cy="841909"/>
          </a:xfrm>
        </p:grpSpPr>
        <p:grpSp>
          <p:nvGrpSpPr>
            <p:cNvPr id="4" name="Group 3">
              <a:extLst>
                <a:ext uri="{FF2B5EF4-FFF2-40B4-BE49-F238E27FC236}">
                  <a16:creationId xmlns:a16="http://schemas.microsoft.com/office/drawing/2014/main" id="{C24E4E9F-27A8-2D65-5347-0075905EF058}"/>
                </a:ext>
              </a:extLst>
            </p:cNvPr>
            <p:cNvGrpSpPr/>
            <p:nvPr/>
          </p:nvGrpSpPr>
          <p:grpSpPr>
            <a:xfrm>
              <a:off x="5991480" y="4145164"/>
              <a:ext cx="5884254" cy="841909"/>
              <a:chOff x="6012471" y="972979"/>
              <a:chExt cx="5884254" cy="841909"/>
            </a:xfrm>
          </p:grpSpPr>
          <p:sp>
            <p:nvSpPr>
              <p:cNvPr id="6" name="Rectangle 5">
                <a:extLst>
                  <a:ext uri="{FF2B5EF4-FFF2-40B4-BE49-F238E27FC236}">
                    <a16:creationId xmlns:a16="http://schemas.microsoft.com/office/drawing/2014/main" id="{A8D3CDA6-6D57-3B53-A6B4-8C70F5526EDC}"/>
                  </a:ext>
                </a:extLst>
              </p:cNvPr>
              <p:cNvSpPr/>
              <p:nvPr/>
            </p:nvSpPr>
            <p:spPr>
              <a:xfrm>
                <a:off x="6012471" y="972979"/>
                <a:ext cx="5884254" cy="820938"/>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11162-9C2F-9132-BFEA-821171387D4E}"/>
                  </a:ext>
                </a:extLst>
              </p:cNvPr>
              <p:cNvSpPr txBox="1"/>
              <p:nvPr/>
            </p:nvSpPr>
            <p:spPr>
              <a:xfrm>
                <a:off x="8414253" y="1168623"/>
                <a:ext cx="1105309" cy="369332"/>
              </a:xfrm>
              <a:prstGeom prst="rect">
                <a:avLst/>
              </a:prstGeom>
              <a:noFill/>
            </p:spPr>
            <p:txBody>
              <a:bodyPr wrap="square" rtlCol="0">
                <a:spAutoFit/>
              </a:bodyPr>
              <a:lstStyle/>
              <a:p>
                <a:r>
                  <a:rPr lang="en-US" dirty="0"/>
                  <a:t>(01.AI)</a:t>
                </a:r>
              </a:p>
            </p:txBody>
          </p:sp>
          <p:sp>
            <p:nvSpPr>
              <p:cNvPr id="9" name="TextBox 8">
                <a:extLst>
                  <a:ext uri="{FF2B5EF4-FFF2-40B4-BE49-F238E27FC236}">
                    <a16:creationId xmlns:a16="http://schemas.microsoft.com/office/drawing/2014/main" id="{66F8F2E3-B6CE-136C-0721-50FA5B9333C4}"/>
                  </a:ext>
                </a:extLst>
              </p:cNvPr>
              <p:cNvSpPr txBox="1"/>
              <p:nvPr/>
            </p:nvSpPr>
            <p:spPr>
              <a:xfrm>
                <a:off x="6252082" y="1476334"/>
                <a:ext cx="5025487" cy="338554"/>
              </a:xfrm>
              <a:prstGeom prst="rect">
                <a:avLst/>
              </a:prstGeom>
              <a:noFill/>
            </p:spPr>
            <p:txBody>
              <a:bodyPr wrap="square">
                <a:spAutoFit/>
              </a:bodyPr>
              <a:lstStyle/>
              <a:p>
                <a:r>
                  <a:rPr lang="en-US" sz="1600" i="1" dirty="0"/>
                  <a:t>Oct 2024   </a:t>
                </a:r>
                <a:r>
                  <a:rPr lang="en-US" sz="1600" b="1" dirty="0"/>
                  <a:t>Yi-Lightning   </a:t>
                </a:r>
                <a:r>
                  <a:rPr lang="en-US" sz="1600" dirty="0"/>
                  <a:t>- most powerful Chinese AI </a:t>
                </a:r>
              </a:p>
            </p:txBody>
          </p:sp>
        </p:grpSp>
        <p:pic>
          <p:nvPicPr>
            <p:cNvPr id="11" name="Picture 10" descr="A green text with a black background&#10;&#10;Description automatically generated">
              <a:extLst>
                <a:ext uri="{FF2B5EF4-FFF2-40B4-BE49-F238E27FC236}">
                  <a16:creationId xmlns:a16="http://schemas.microsoft.com/office/drawing/2014/main" id="{C4C29DF1-1355-DC77-0F0C-577CD35808E8}"/>
                </a:ext>
              </a:extLst>
            </p:cNvPr>
            <p:cNvPicPr>
              <a:picLocks noChangeAspect="1"/>
            </p:cNvPicPr>
            <p:nvPr/>
          </p:nvPicPr>
          <p:blipFill>
            <a:blip r:embed="rId11">
              <a:extLst>
                <a:ext uri="{28A0092B-C50C-407E-A947-70E740481C1C}">
                  <a14:useLocalDpi xmlns:a14="http://schemas.microsoft.com/office/drawing/2010/main" val="0"/>
                </a:ext>
              </a:extLst>
            </a:blip>
            <a:srcRect b="32879"/>
            <a:stretch/>
          </p:blipFill>
          <p:spPr>
            <a:xfrm>
              <a:off x="6098704" y="4243417"/>
              <a:ext cx="1653827" cy="407022"/>
            </a:xfrm>
            <a:prstGeom prst="rect">
              <a:avLst/>
            </a:prstGeom>
          </p:spPr>
        </p:pic>
      </p:grpSp>
      <p:sp>
        <p:nvSpPr>
          <p:cNvPr id="21" name="TextBox 20">
            <a:extLst>
              <a:ext uri="{FF2B5EF4-FFF2-40B4-BE49-F238E27FC236}">
                <a16:creationId xmlns:a16="http://schemas.microsoft.com/office/drawing/2014/main" id="{4A00272C-9527-E5B6-754C-DF58F4F0E04D}"/>
              </a:ext>
            </a:extLst>
          </p:cNvPr>
          <p:cNvSpPr txBox="1"/>
          <p:nvPr/>
        </p:nvSpPr>
        <p:spPr>
          <a:xfrm>
            <a:off x="8909714" y="179204"/>
            <a:ext cx="2251545" cy="523220"/>
          </a:xfrm>
          <a:prstGeom prst="rect">
            <a:avLst/>
          </a:prstGeom>
          <a:noFill/>
        </p:spPr>
        <p:txBody>
          <a:bodyPr wrap="square" rtlCol="0">
            <a:spAutoFit/>
          </a:bodyPr>
          <a:lstStyle/>
          <a:p>
            <a:r>
              <a:rPr lang="en-US" sz="1400" i="1" dirty="0"/>
              <a:t>Dec 2024 AI rankings from</a:t>
            </a:r>
          </a:p>
          <a:p>
            <a:r>
              <a:rPr lang="en-US" sz="1400" i="1" dirty="0"/>
              <a:t>https://lmarena.ai/</a:t>
            </a:r>
          </a:p>
        </p:txBody>
      </p:sp>
      <p:grpSp>
        <p:nvGrpSpPr>
          <p:cNvPr id="1028" name="Group 1027">
            <a:extLst>
              <a:ext uri="{FF2B5EF4-FFF2-40B4-BE49-F238E27FC236}">
                <a16:creationId xmlns:a16="http://schemas.microsoft.com/office/drawing/2014/main" id="{50AEA7C6-B4AE-1D1B-060B-7547AE5CF8B6}"/>
              </a:ext>
            </a:extLst>
          </p:cNvPr>
          <p:cNvGrpSpPr/>
          <p:nvPr/>
        </p:nvGrpSpPr>
        <p:grpSpPr>
          <a:xfrm>
            <a:off x="6092920" y="5064437"/>
            <a:ext cx="5884254" cy="851168"/>
            <a:chOff x="6092920" y="5064437"/>
            <a:chExt cx="5884254" cy="851168"/>
          </a:xfrm>
        </p:grpSpPr>
        <p:grpSp>
          <p:nvGrpSpPr>
            <p:cNvPr id="13" name="Group 12">
              <a:extLst>
                <a:ext uri="{FF2B5EF4-FFF2-40B4-BE49-F238E27FC236}">
                  <a16:creationId xmlns:a16="http://schemas.microsoft.com/office/drawing/2014/main" id="{9FD2FE32-6D41-E96D-8F8E-C85BEF15856B}"/>
                </a:ext>
              </a:extLst>
            </p:cNvPr>
            <p:cNvGrpSpPr/>
            <p:nvPr/>
          </p:nvGrpSpPr>
          <p:grpSpPr>
            <a:xfrm>
              <a:off x="6092920" y="5064437"/>
              <a:ext cx="5884254" cy="851168"/>
              <a:chOff x="6010861" y="896983"/>
              <a:chExt cx="5884254" cy="851168"/>
            </a:xfrm>
          </p:grpSpPr>
          <p:sp>
            <p:nvSpPr>
              <p:cNvPr id="15" name="Rectangle 14">
                <a:extLst>
                  <a:ext uri="{FF2B5EF4-FFF2-40B4-BE49-F238E27FC236}">
                    <a16:creationId xmlns:a16="http://schemas.microsoft.com/office/drawing/2014/main" id="{3493A7D5-DFDD-0C36-EB93-1F585518181A}"/>
                  </a:ext>
                </a:extLst>
              </p:cNvPr>
              <p:cNvSpPr/>
              <p:nvPr/>
            </p:nvSpPr>
            <p:spPr>
              <a:xfrm>
                <a:off x="6010861" y="896983"/>
                <a:ext cx="5884254" cy="828630"/>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2">
                <a:extLst>
                  <a:ext uri="{FF2B5EF4-FFF2-40B4-BE49-F238E27FC236}">
                    <a16:creationId xmlns:a16="http://schemas.microsoft.com/office/drawing/2014/main" id="{23CC5BA0-5455-A06B-D20E-F923FA6D3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122854" y="963417"/>
                <a:ext cx="499691" cy="4924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1B79311-7DAA-32B9-2EF6-99E7DD5B0B54}"/>
                  </a:ext>
                </a:extLst>
              </p:cNvPr>
              <p:cNvSpPr txBox="1"/>
              <p:nvPr/>
            </p:nvSpPr>
            <p:spPr>
              <a:xfrm>
                <a:off x="8440682" y="1067464"/>
                <a:ext cx="2356260" cy="369332"/>
              </a:xfrm>
              <a:prstGeom prst="rect">
                <a:avLst/>
              </a:prstGeom>
              <a:noFill/>
            </p:spPr>
            <p:txBody>
              <a:bodyPr wrap="square" rtlCol="0">
                <a:spAutoFit/>
              </a:bodyPr>
              <a:lstStyle/>
              <a:p>
                <a:r>
                  <a:rPr lang="en-US" dirty="0"/>
                  <a:t>(</a:t>
                </a:r>
                <a:r>
                  <a:rPr lang="en-US" dirty="0" err="1"/>
                  <a:t>Nexusﬂow</a:t>
                </a:r>
                <a:r>
                  <a:rPr lang="en-US" dirty="0"/>
                  <a:t> Solution)</a:t>
                </a:r>
              </a:p>
            </p:txBody>
          </p:sp>
          <p:sp>
            <p:nvSpPr>
              <p:cNvPr id="20" name="TextBox 19">
                <a:extLst>
                  <a:ext uri="{FF2B5EF4-FFF2-40B4-BE49-F238E27FC236}">
                    <a16:creationId xmlns:a16="http://schemas.microsoft.com/office/drawing/2014/main" id="{265B0C2A-BD63-1E88-0A3B-A6073E03B923}"/>
                  </a:ext>
                </a:extLst>
              </p:cNvPr>
              <p:cNvSpPr txBox="1"/>
              <p:nvPr/>
            </p:nvSpPr>
            <p:spPr>
              <a:xfrm>
                <a:off x="6314911" y="1409597"/>
                <a:ext cx="5513349" cy="338554"/>
              </a:xfrm>
              <a:prstGeom prst="rect">
                <a:avLst/>
              </a:prstGeom>
              <a:noFill/>
            </p:spPr>
            <p:txBody>
              <a:bodyPr wrap="square">
                <a:spAutoFit/>
              </a:bodyPr>
              <a:lstStyle/>
              <a:p>
                <a:r>
                  <a:rPr lang="en-US" sz="1600" i="1" dirty="0"/>
                  <a:t>Nov 2024   </a:t>
                </a:r>
                <a:r>
                  <a:rPr lang="en-US" sz="1600" b="1" dirty="0"/>
                  <a:t>Athene-V2   </a:t>
                </a:r>
                <a:r>
                  <a:rPr lang="en-US" sz="1600" dirty="0"/>
                  <a:t>- open source and “open weight”</a:t>
                </a:r>
              </a:p>
            </p:txBody>
          </p:sp>
        </p:grpSp>
        <p:sp>
          <p:nvSpPr>
            <p:cNvPr id="22" name="TextBox 21">
              <a:extLst>
                <a:ext uri="{FF2B5EF4-FFF2-40B4-BE49-F238E27FC236}">
                  <a16:creationId xmlns:a16="http://schemas.microsoft.com/office/drawing/2014/main" id="{A4564661-B601-76F6-4E3B-0B741BC21B7F}"/>
                </a:ext>
              </a:extLst>
            </p:cNvPr>
            <p:cNvSpPr txBox="1"/>
            <p:nvPr/>
          </p:nvSpPr>
          <p:spPr>
            <a:xfrm>
              <a:off x="6662642" y="5200941"/>
              <a:ext cx="1666679" cy="461665"/>
            </a:xfrm>
            <a:prstGeom prst="rect">
              <a:avLst/>
            </a:prstGeom>
            <a:noFill/>
          </p:spPr>
          <p:txBody>
            <a:bodyPr wrap="square" rtlCol="0">
              <a:spAutoFit/>
            </a:bodyPr>
            <a:lstStyle/>
            <a:p>
              <a:r>
                <a:rPr lang="en-US" sz="2400" b="1" dirty="0" err="1"/>
                <a:t>Nexusflow</a:t>
              </a:r>
              <a:endParaRPr lang="en-US" sz="2400" b="1" dirty="0"/>
            </a:p>
          </p:txBody>
        </p:sp>
      </p:grpSp>
      <p:cxnSp>
        <p:nvCxnSpPr>
          <p:cNvPr id="49" name="Connector: Elbow 48">
            <a:extLst>
              <a:ext uri="{FF2B5EF4-FFF2-40B4-BE49-F238E27FC236}">
                <a16:creationId xmlns:a16="http://schemas.microsoft.com/office/drawing/2014/main" id="{D9A2366C-7B25-2333-C669-8273E641CB9F}"/>
              </a:ext>
            </a:extLst>
          </p:cNvPr>
          <p:cNvCxnSpPr>
            <a:cxnSpLocks/>
          </p:cNvCxnSpPr>
          <p:nvPr/>
        </p:nvCxnSpPr>
        <p:spPr>
          <a:xfrm rot="10800000" flipV="1">
            <a:off x="6008976" y="4125885"/>
            <a:ext cx="5985431" cy="2526496"/>
          </a:xfrm>
          <a:prstGeom prst="bentConnector3">
            <a:avLst>
              <a:gd name="adj1" fmla="val 99757"/>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27" name="Group 1026">
            <a:extLst>
              <a:ext uri="{FF2B5EF4-FFF2-40B4-BE49-F238E27FC236}">
                <a16:creationId xmlns:a16="http://schemas.microsoft.com/office/drawing/2014/main" id="{ECDB3A30-7F36-B691-7BEE-8BFF256C758D}"/>
              </a:ext>
            </a:extLst>
          </p:cNvPr>
          <p:cNvGrpSpPr/>
          <p:nvPr/>
        </p:nvGrpSpPr>
        <p:grpSpPr>
          <a:xfrm>
            <a:off x="4295692" y="430595"/>
            <a:ext cx="3265863" cy="565734"/>
            <a:chOff x="5796115" y="194628"/>
            <a:chExt cx="3265863" cy="565734"/>
          </a:xfrm>
        </p:grpSpPr>
        <p:sp>
          <p:nvSpPr>
            <p:cNvPr id="1026" name="Rectangle: Rounded Corners 1025">
              <a:extLst>
                <a:ext uri="{FF2B5EF4-FFF2-40B4-BE49-F238E27FC236}">
                  <a16:creationId xmlns:a16="http://schemas.microsoft.com/office/drawing/2014/main" id="{E2F88209-0A99-0129-B534-2A67B49BC6FD}"/>
                </a:ext>
              </a:extLst>
            </p:cNvPr>
            <p:cNvSpPr/>
            <p:nvPr/>
          </p:nvSpPr>
          <p:spPr>
            <a:xfrm>
              <a:off x="5809129" y="194628"/>
              <a:ext cx="3239837" cy="56573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25" name="TextBox 1024">
              <a:extLst>
                <a:ext uri="{FF2B5EF4-FFF2-40B4-BE49-F238E27FC236}">
                  <a16:creationId xmlns:a16="http://schemas.microsoft.com/office/drawing/2014/main" id="{89436117-70F4-FD09-A3D1-EF96F980E4E8}"/>
                </a:ext>
              </a:extLst>
            </p:cNvPr>
            <p:cNvSpPr txBox="1"/>
            <p:nvPr/>
          </p:nvSpPr>
          <p:spPr>
            <a:xfrm>
              <a:off x="5796115" y="218752"/>
              <a:ext cx="3265863" cy="523220"/>
            </a:xfrm>
            <a:prstGeom prst="rect">
              <a:avLst/>
            </a:prstGeom>
            <a:noFill/>
          </p:spPr>
          <p:txBody>
            <a:bodyPr wrap="square" rtlCol="0">
              <a:spAutoFit/>
            </a:bodyPr>
            <a:lstStyle/>
            <a:p>
              <a:r>
                <a:rPr lang="en-US" sz="1400" b="1" dirty="0"/>
                <a:t>Note</a:t>
              </a:r>
              <a:r>
                <a:rPr lang="en-US" sz="1400" dirty="0"/>
                <a:t>: </a:t>
              </a:r>
              <a:r>
                <a:rPr lang="en-US" sz="1400" b="1" dirty="0"/>
                <a:t>multimodal input / output </a:t>
              </a:r>
              <a:r>
                <a:rPr lang="en-US" sz="1400" dirty="0"/>
                <a:t>and </a:t>
              </a:r>
              <a:r>
                <a:rPr lang="en-US" sz="1400" b="1" dirty="0"/>
                <a:t>web</a:t>
              </a:r>
              <a:br>
                <a:rPr lang="en-US" sz="1400" b="1" dirty="0"/>
              </a:br>
              <a:r>
                <a:rPr lang="en-US" sz="1400" b="1" dirty="0"/>
                <a:t>  search </a:t>
              </a:r>
              <a:r>
                <a:rPr lang="en-US" sz="1400" dirty="0"/>
                <a:t>is now standard in </a:t>
              </a:r>
              <a:r>
                <a:rPr lang="en-US" sz="1400" b="1" dirty="0"/>
                <a:t>all</a:t>
              </a:r>
              <a:r>
                <a:rPr lang="en-US" sz="1400" dirty="0"/>
                <a:t> major AI!</a:t>
              </a:r>
            </a:p>
          </p:txBody>
        </p:sp>
      </p:grpSp>
    </p:spTree>
    <p:extLst>
      <p:ext uri="{BB962C8B-B14F-4D97-AF65-F5344CB8AC3E}">
        <p14:creationId xmlns:p14="http://schemas.microsoft.com/office/powerpoint/2010/main" val="7340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Rounded Corners 103">
            <a:extLst>
              <a:ext uri="{FF2B5EF4-FFF2-40B4-BE49-F238E27FC236}">
                <a16:creationId xmlns:a16="http://schemas.microsoft.com/office/drawing/2014/main" id="{76F67990-42C1-033B-D42A-040632EDA197}"/>
              </a:ext>
            </a:extLst>
          </p:cNvPr>
          <p:cNvSpPr/>
          <p:nvPr/>
        </p:nvSpPr>
        <p:spPr>
          <a:xfrm>
            <a:off x="5803139" y="1968493"/>
            <a:ext cx="5244580" cy="7840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71E6D02B-A5BB-FC75-36FE-A874C21CA907}"/>
              </a:ext>
            </a:extLst>
          </p:cNvPr>
          <p:cNvSpPr/>
          <p:nvPr/>
        </p:nvSpPr>
        <p:spPr>
          <a:xfrm>
            <a:off x="5803139" y="882870"/>
            <a:ext cx="5244580" cy="102995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Diagonal Corners Rounded 3">
            <a:extLst>
              <a:ext uri="{FF2B5EF4-FFF2-40B4-BE49-F238E27FC236}">
                <a16:creationId xmlns:a16="http://schemas.microsoft.com/office/drawing/2014/main" id="{A05FC011-032E-5912-EC6E-16CCA8C6F83A}"/>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5AF91AF-3960-04A7-BB95-E3C7713ADB54}"/>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Rough Outline of Generative LLM AI</a:t>
            </a:r>
          </a:p>
        </p:txBody>
      </p:sp>
      <p:sp>
        <p:nvSpPr>
          <p:cNvPr id="7" name="TextBox 6">
            <a:extLst>
              <a:ext uri="{FF2B5EF4-FFF2-40B4-BE49-F238E27FC236}">
                <a16:creationId xmlns:a16="http://schemas.microsoft.com/office/drawing/2014/main" id="{6B268535-EEE9-8522-740D-BECB026857E6}"/>
              </a:ext>
            </a:extLst>
          </p:cNvPr>
          <p:cNvSpPr txBox="1"/>
          <p:nvPr/>
        </p:nvSpPr>
        <p:spPr>
          <a:xfrm>
            <a:off x="464968" y="5331888"/>
            <a:ext cx="2057400" cy="369332"/>
          </a:xfrm>
          <a:prstGeom prst="rect">
            <a:avLst/>
          </a:prstGeom>
          <a:noFill/>
        </p:spPr>
        <p:txBody>
          <a:bodyPr wrap="square" rtlCol="0">
            <a:spAutoFit/>
          </a:bodyPr>
          <a:lstStyle/>
          <a:p>
            <a:r>
              <a:rPr lang="en-US" b="1" dirty="0"/>
              <a:t>Response</a:t>
            </a:r>
            <a:endParaRPr lang="en-US" dirty="0"/>
          </a:p>
        </p:txBody>
      </p:sp>
      <p:sp>
        <p:nvSpPr>
          <p:cNvPr id="8" name="TextBox 7">
            <a:extLst>
              <a:ext uri="{FF2B5EF4-FFF2-40B4-BE49-F238E27FC236}">
                <a16:creationId xmlns:a16="http://schemas.microsoft.com/office/drawing/2014/main" id="{9942FC43-58C6-F7F0-D793-DE20E3B92F9E}"/>
              </a:ext>
            </a:extLst>
          </p:cNvPr>
          <p:cNvSpPr txBox="1"/>
          <p:nvPr/>
        </p:nvSpPr>
        <p:spPr>
          <a:xfrm>
            <a:off x="3130070" y="1080433"/>
            <a:ext cx="2476369" cy="584775"/>
          </a:xfrm>
          <a:prstGeom prst="rect">
            <a:avLst/>
          </a:prstGeom>
          <a:noFill/>
        </p:spPr>
        <p:txBody>
          <a:bodyPr wrap="square" rtlCol="0">
            <a:spAutoFit/>
          </a:bodyPr>
          <a:lstStyle/>
          <a:p>
            <a:r>
              <a:rPr lang="en-US" b="1" dirty="0"/>
              <a:t>Tokens</a:t>
            </a:r>
            <a:br>
              <a:rPr lang="en-US" dirty="0"/>
            </a:br>
            <a:r>
              <a:rPr lang="en-US" sz="1400" dirty="0"/>
              <a:t>(phrases, words, </a:t>
            </a:r>
            <a:r>
              <a:rPr lang="en-US" sz="1400" dirty="0" err="1"/>
              <a:t>subwords</a:t>
            </a:r>
            <a:r>
              <a:rPr lang="en-US" sz="1400" dirty="0"/>
              <a:t>)</a:t>
            </a:r>
            <a:endParaRPr lang="en-US" dirty="0"/>
          </a:p>
        </p:txBody>
      </p:sp>
      <p:cxnSp>
        <p:nvCxnSpPr>
          <p:cNvPr id="14" name="Straight Arrow Connector 13">
            <a:extLst>
              <a:ext uri="{FF2B5EF4-FFF2-40B4-BE49-F238E27FC236}">
                <a16:creationId xmlns:a16="http://schemas.microsoft.com/office/drawing/2014/main" id="{62492089-75E1-9ED6-D49D-35DEED18C1CF}"/>
              </a:ext>
            </a:extLst>
          </p:cNvPr>
          <p:cNvCxnSpPr>
            <a:cxnSpLocks/>
          </p:cNvCxnSpPr>
          <p:nvPr/>
        </p:nvCxnSpPr>
        <p:spPr>
          <a:xfrm>
            <a:off x="1835059" y="1280968"/>
            <a:ext cx="1308447" cy="2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5C28B43-6E21-122A-E5BB-D9B303BC85BD}"/>
              </a:ext>
            </a:extLst>
          </p:cNvPr>
          <p:cNvGrpSpPr/>
          <p:nvPr/>
        </p:nvGrpSpPr>
        <p:grpSpPr>
          <a:xfrm>
            <a:off x="2008647" y="5156659"/>
            <a:ext cx="1285809" cy="338554"/>
            <a:chOff x="1751968" y="1051865"/>
            <a:chExt cx="1285809" cy="338554"/>
          </a:xfrm>
        </p:grpSpPr>
        <p:sp>
          <p:nvSpPr>
            <p:cNvPr id="48" name="Rectangle: Rounded Corners 47">
              <a:extLst>
                <a:ext uri="{FF2B5EF4-FFF2-40B4-BE49-F238E27FC236}">
                  <a16:creationId xmlns:a16="http://schemas.microsoft.com/office/drawing/2014/main" id="{8BBBAC68-504F-AA21-20FA-5FE9DCA16B70}"/>
                </a:ext>
              </a:extLst>
            </p:cNvPr>
            <p:cNvSpPr/>
            <p:nvPr/>
          </p:nvSpPr>
          <p:spPr>
            <a:xfrm>
              <a:off x="1816555" y="1104676"/>
              <a:ext cx="1056836"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0F787A-7E5A-5F37-2117-CD99BB1070FF}"/>
                </a:ext>
              </a:extLst>
            </p:cNvPr>
            <p:cNvSpPr txBox="1"/>
            <p:nvPr/>
          </p:nvSpPr>
          <p:spPr>
            <a:xfrm>
              <a:off x="1751968" y="1051865"/>
              <a:ext cx="1285809" cy="338554"/>
            </a:xfrm>
            <a:prstGeom prst="rect">
              <a:avLst/>
            </a:prstGeom>
            <a:noFill/>
          </p:spPr>
          <p:txBody>
            <a:bodyPr wrap="square" rtlCol="0">
              <a:spAutoFit/>
            </a:bodyPr>
            <a:lstStyle/>
            <a:p>
              <a:r>
                <a:rPr lang="en-US" sz="1600" dirty="0">
                  <a:solidFill>
                    <a:schemeClr val="bg1"/>
                  </a:solidFill>
                </a:rPr>
                <a:t>de-tokenizer</a:t>
              </a:r>
            </a:p>
          </p:txBody>
        </p:sp>
      </p:grpSp>
      <p:sp>
        <p:nvSpPr>
          <p:cNvPr id="16" name="TextBox 15">
            <a:extLst>
              <a:ext uri="{FF2B5EF4-FFF2-40B4-BE49-F238E27FC236}">
                <a16:creationId xmlns:a16="http://schemas.microsoft.com/office/drawing/2014/main" id="{307D9BD0-91C8-C27F-90E8-301E8F276617}"/>
              </a:ext>
            </a:extLst>
          </p:cNvPr>
          <p:cNvSpPr txBox="1"/>
          <p:nvPr/>
        </p:nvSpPr>
        <p:spPr>
          <a:xfrm>
            <a:off x="5948897" y="1645081"/>
            <a:ext cx="5124627" cy="307777"/>
          </a:xfrm>
          <a:prstGeom prst="rect">
            <a:avLst/>
          </a:prstGeom>
          <a:noFill/>
        </p:spPr>
        <p:txBody>
          <a:bodyPr wrap="square" rtlCol="0">
            <a:spAutoFit/>
          </a:bodyPr>
          <a:lstStyle/>
          <a:p>
            <a:r>
              <a:rPr lang="en-US" sz="1400" i="1" dirty="0"/>
              <a:t>Modern Generative AI’s use between 100,000 and 200,000 tokens!</a:t>
            </a:r>
          </a:p>
        </p:txBody>
      </p:sp>
      <p:sp>
        <p:nvSpPr>
          <p:cNvPr id="18" name="TextBox 17">
            <a:extLst>
              <a:ext uri="{FF2B5EF4-FFF2-40B4-BE49-F238E27FC236}">
                <a16:creationId xmlns:a16="http://schemas.microsoft.com/office/drawing/2014/main" id="{08D9C07F-FB4F-21C1-D685-77C621F5120E}"/>
              </a:ext>
            </a:extLst>
          </p:cNvPr>
          <p:cNvSpPr txBox="1"/>
          <p:nvPr/>
        </p:nvSpPr>
        <p:spPr>
          <a:xfrm>
            <a:off x="6044982" y="843401"/>
            <a:ext cx="4347782" cy="307777"/>
          </a:xfrm>
          <a:prstGeom prst="rect">
            <a:avLst/>
          </a:prstGeom>
          <a:noFill/>
        </p:spPr>
        <p:txBody>
          <a:bodyPr wrap="square" rtlCol="0">
            <a:spAutoFit/>
          </a:bodyPr>
          <a:lstStyle/>
          <a:p>
            <a:r>
              <a:rPr lang="en-US" sz="1400" dirty="0"/>
              <a:t>Output of  https://platform.openai.com/tokenizer</a:t>
            </a:r>
          </a:p>
        </p:txBody>
      </p:sp>
      <p:cxnSp>
        <p:nvCxnSpPr>
          <p:cNvPr id="22" name="Straight Arrow Connector 21">
            <a:extLst>
              <a:ext uri="{FF2B5EF4-FFF2-40B4-BE49-F238E27FC236}">
                <a16:creationId xmlns:a16="http://schemas.microsoft.com/office/drawing/2014/main" id="{B57226A2-838D-8478-983D-328EAB0BFF68}"/>
              </a:ext>
            </a:extLst>
          </p:cNvPr>
          <p:cNvCxnSpPr>
            <a:cxnSpLocks/>
          </p:cNvCxnSpPr>
          <p:nvPr/>
        </p:nvCxnSpPr>
        <p:spPr>
          <a:xfrm flipH="1">
            <a:off x="1807993" y="5531913"/>
            <a:ext cx="13220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1C7C6B-E10B-16EE-C121-BC58F863AF56}"/>
              </a:ext>
            </a:extLst>
          </p:cNvPr>
          <p:cNvCxnSpPr>
            <a:cxnSpLocks/>
          </p:cNvCxnSpPr>
          <p:nvPr/>
        </p:nvCxnSpPr>
        <p:spPr>
          <a:xfrm>
            <a:off x="3935844" y="1666649"/>
            <a:ext cx="0" cy="541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23A8BC8-73D0-CC07-A755-A25CC8813013}"/>
              </a:ext>
            </a:extLst>
          </p:cNvPr>
          <p:cNvGrpSpPr/>
          <p:nvPr/>
        </p:nvGrpSpPr>
        <p:grpSpPr>
          <a:xfrm>
            <a:off x="2725307" y="1645711"/>
            <a:ext cx="1247822" cy="338554"/>
            <a:chOff x="2706849" y="2070022"/>
            <a:chExt cx="1247822" cy="338554"/>
          </a:xfrm>
        </p:grpSpPr>
        <p:sp>
          <p:nvSpPr>
            <p:cNvPr id="45" name="Rectangle: Rounded Corners 44">
              <a:extLst>
                <a:ext uri="{FF2B5EF4-FFF2-40B4-BE49-F238E27FC236}">
                  <a16:creationId xmlns:a16="http://schemas.microsoft.com/office/drawing/2014/main" id="{067EDA98-0032-CBEF-5611-7A095B11BC8A}"/>
                </a:ext>
              </a:extLst>
            </p:cNvPr>
            <p:cNvSpPr/>
            <p:nvPr/>
          </p:nvSpPr>
          <p:spPr>
            <a:xfrm>
              <a:off x="2764012" y="2108743"/>
              <a:ext cx="1065156"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EE3750D-C0DA-AAD3-6743-5006C2420D69}"/>
                </a:ext>
              </a:extLst>
            </p:cNvPr>
            <p:cNvSpPr txBox="1"/>
            <p:nvPr/>
          </p:nvSpPr>
          <p:spPr>
            <a:xfrm>
              <a:off x="2706849" y="2070022"/>
              <a:ext cx="1247822" cy="338554"/>
            </a:xfrm>
            <a:prstGeom prst="rect">
              <a:avLst/>
            </a:prstGeom>
            <a:noFill/>
          </p:spPr>
          <p:txBody>
            <a:bodyPr wrap="square" rtlCol="0">
              <a:spAutoFit/>
            </a:bodyPr>
            <a:lstStyle/>
            <a:p>
              <a:r>
                <a:rPr lang="en-US" sz="1600" dirty="0">
                  <a:solidFill>
                    <a:schemeClr val="bg1"/>
                  </a:solidFill>
                </a:rPr>
                <a:t>embedding</a:t>
              </a:r>
            </a:p>
          </p:txBody>
        </p:sp>
      </p:grpSp>
      <p:sp>
        <p:nvSpPr>
          <p:cNvPr id="27" name="TextBox 26">
            <a:extLst>
              <a:ext uri="{FF2B5EF4-FFF2-40B4-BE49-F238E27FC236}">
                <a16:creationId xmlns:a16="http://schemas.microsoft.com/office/drawing/2014/main" id="{EB913985-85ED-1902-5A8C-4E4FA9B24E09}"/>
              </a:ext>
            </a:extLst>
          </p:cNvPr>
          <p:cNvSpPr txBox="1"/>
          <p:nvPr/>
        </p:nvSpPr>
        <p:spPr>
          <a:xfrm>
            <a:off x="3145852" y="2126131"/>
            <a:ext cx="2358348" cy="800219"/>
          </a:xfrm>
          <a:prstGeom prst="rect">
            <a:avLst/>
          </a:prstGeom>
          <a:noFill/>
        </p:spPr>
        <p:txBody>
          <a:bodyPr wrap="square" rtlCol="0">
            <a:spAutoFit/>
          </a:bodyPr>
          <a:lstStyle/>
          <a:p>
            <a:r>
              <a:rPr lang="en-US" b="1" dirty="0"/>
              <a:t>Semantic Vectors</a:t>
            </a:r>
            <a:br>
              <a:rPr lang="en-US" dirty="0"/>
            </a:br>
            <a:r>
              <a:rPr lang="en-US" sz="1400" dirty="0"/>
              <a:t>(numerical representation of meaning)</a:t>
            </a:r>
            <a:endParaRPr lang="en-US" dirty="0"/>
          </a:p>
        </p:txBody>
      </p:sp>
      <p:cxnSp>
        <p:nvCxnSpPr>
          <p:cNvPr id="28" name="Straight Arrow Connector 27">
            <a:extLst>
              <a:ext uri="{FF2B5EF4-FFF2-40B4-BE49-F238E27FC236}">
                <a16:creationId xmlns:a16="http://schemas.microsoft.com/office/drawing/2014/main" id="{7C5057F7-8C4B-85E1-01AA-451692AE2F71}"/>
              </a:ext>
            </a:extLst>
          </p:cNvPr>
          <p:cNvCxnSpPr>
            <a:cxnSpLocks/>
          </p:cNvCxnSpPr>
          <p:nvPr/>
        </p:nvCxnSpPr>
        <p:spPr>
          <a:xfrm>
            <a:off x="3935844" y="2926350"/>
            <a:ext cx="0" cy="1170442"/>
          </a:xfrm>
          <a:prstGeom prst="straightConnector1">
            <a:avLst/>
          </a:prstGeom>
          <a:ln w="762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C5731D7-8FE6-88DF-3151-4BBB925F8B7B}"/>
              </a:ext>
            </a:extLst>
          </p:cNvPr>
          <p:cNvGrpSpPr/>
          <p:nvPr/>
        </p:nvGrpSpPr>
        <p:grpSpPr>
          <a:xfrm rot="16200000">
            <a:off x="2922577" y="3193490"/>
            <a:ext cx="1247828" cy="584775"/>
            <a:chOff x="2642745" y="3179860"/>
            <a:chExt cx="1247828" cy="584775"/>
          </a:xfrm>
        </p:grpSpPr>
        <p:sp>
          <p:nvSpPr>
            <p:cNvPr id="50" name="Rectangle: Rounded Corners 49">
              <a:extLst>
                <a:ext uri="{FF2B5EF4-FFF2-40B4-BE49-F238E27FC236}">
                  <a16:creationId xmlns:a16="http://schemas.microsoft.com/office/drawing/2014/main" id="{1BEB85C8-8E87-2B0C-871D-04F887F26457}"/>
                </a:ext>
              </a:extLst>
            </p:cNvPr>
            <p:cNvSpPr/>
            <p:nvPr/>
          </p:nvSpPr>
          <p:spPr>
            <a:xfrm>
              <a:off x="2740078" y="3220214"/>
              <a:ext cx="1065156" cy="4886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4FF9CE3-9566-4997-32A3-67858E51898E}"/>
                </a:ext>
              </a:extLst>
            </p:cNvPr>
            <p:cNvSpPr txBox="1"/>
            <p:nvPr/>
          </p:nvSpPr>
          <p:spPr>
            <a:xfrm>
              <a:off x="2642745" y="3179860"/>
              <a:ext cx="1247828" cy="584775"/>
            </a:xfrm>
            <a:prstGeom prst="rect">
              <a:avLst/>
            </a:prstGeom>
            <a:noFill/>
          </p:spPr>
          <p:txBody>
            <a:bodyPr wrap="square" rtlCol="0">
              <a:spAutoFit/>
            </a:bodyPr>
            <a:lstStyle/>
            <a:p>
              <a:pPr algn="ctr"/>
              <a:r>
                <a:rPr lang="en-US" sz="1600" dirty="0">
                  <a:solidFill>
                    <a:schemeClr val="bg1"/>
                  </a:solidFill>
                </a:rPr>
                <a:t>transformer</a:t>
              </a:r>
              <a:br>
                <a:rPr lang="en-US" sz="1600" dirty="0">
                  <a:solidFill>
                    <a:schemeClr val="bg1"/>
                  </a:solidFill>
                </a:rPr>
              </a:br>
              <a:r>
                <a:rPr lang="en-US" sz="1600" dirty="0">
                  <a:solidFill>
                    <a:schemeClr val="bg1"/>
                  </a:solidFill>
                </a:rPr>
                <a:t>layers</a:t>
              </a:r>
            </a:p>
          </p:txBody>
        </p:sp>
      </p:grpSp>
      <p:sp>
        <p:nvSpPr>
          <p:cNvPr id="30" name="TextBox 29">
            <a:extLst>
              <a:ext uri="{FF2B5EF4-FFF2-40B4-BE49-F238E27FC236}">
                <a16:creationId xmlns:a16="http://schemas.microsoft.com/office/drawing/2014/main" id="{331F5146-A810-AFA5-B626-1921CADC59ED}"/>
              </a:ext>
            </a:extLst>
          </p:cNvPr>
          <p:cNvSpPr txBox="1"/>
          <p:nvPr/>
        </p:nvSpPr>
        <p:spPr>
          <a:xfrm>
            <a:off x="3157136" y="4096792"/>
            <a:ext cx="2358348" cy="800219"/>
          </a:xfrm>
          <a:prstGeom prst="rect">
            <a:avLst/>
          </a:prstGeom>
          <a:noFill/>
        </p:spPr>
        <p:txBody>
          <a:bodyPr wrap="square" rtlCol="0">
            <a:spAutoFit/>
          </a:bodyPr>
          <a:lstStyle/>
          <a:p>
            <a:r>
              <a:rPr lang="en-US" b="1" dirty="0"/>
              <a:t>Next Token Prediction</a:t>
            </a:r>
            <a:br>
              <a:rPr lang="en-US" b="1" dirty="0"/>
            </a:br>
            <a:r>
              <a:rPr lang="en-US" sz="1400" dirty="0"/>
              <a:t>(list of possible tokens and</a:t>
            </a:r>
            <a:br>
              <a:rPr lang="en-US" sz="1400" dirty="0"/>
            </a:br>
            <a:r>
              <a:rPr lang="en-US" sz="1400" dirty="0"/>
              <a:t> probabilities – pick one)</a:t>
            </a:r>
            <a:endParaRPr lang="en-US" dirty="0"/>
          </a:p>
        </p:txBody>
      </p:sp>
      <p:cxnSp>
        <p:nvCxnSpPr>
          <p:cNvPr id="32" name="Connector: Elbow 31">
            <a:extLst>
              <a:ext uri="{FF2B5EF4-FFF2-40B4-BE49-F238E27FC236}">
                <a16:creationId xmlns:a16="http://schemas.microsoft.com/office/drawing/2014/main" id="{A8174CF1-BA07-B4DE-E412-BFBB00FCF83A}"/>
              </a:ext>
            </a:extLst>
          </p:cNvPr>
          <p:cNvCxnSpPr>
            <a:cxnSpLocks/>
            <a:stCxn id="30" idx="1"/>
            <a:endCxn id="27" idx="1"/>
          </p:cNvCxnSpPr>
          <p:nvPr/>
        </p:nvCxnSpPr>
        <p:spPr>
          <a:xfrm rot="10800000">
            <a:off x="3145852" y="2526242"/>
            <a:ext cx="11284" cy="1970661"/>
          </a:xfrm>
          <a:prstGeom prst="bentConnector3">
            <a:avLst>
              <a:gd name="adj1" fmla="val 558675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12DD77-2360-A8EB-B13F-E2FFB48B16AE}"/>
              </a:ext>
            </a:extLst>
          </p:cNvPr>
          <p:cNvCxnSpPr>
            <a:cxnSpLocks/>
          </p:cNvCxnSpPr>
          <p:nvPr/>
        </p:nvCxnSpPr>
        <p:spPr>
          <a:xfrm>
            <a:off x="3949839" y="4824586"/>
            <a:ext cx="0" cy="541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543A34-0DA2-99D7-9844-D46C58DBD8B0}"/>
              </a:ext>
            </a:extLst>
          </p:cNvPr>
          <p:cNvSpPr txBox="1"/>
          <p:nvPr/>
        </p:nvSpPr>
        <p:spPr>
          <a:xfrm>
            <a:off x="3180518" y="5331888"/>
            <a:ext cx="2072224" cy="369332"/>
          </a:xfrm>
          <a:prstGeom prst="rect">
            <a:avLst/>
          </a:prstGeom>
          <a:noFill/>
        </p:spPr>
        <p:txBody>
          <a:bodyPr wrap="square" rtlCol="0">
            <a:spAutoFit/>
          </a:bodyPr>
          <a:lstStyle/>
          <a:p>
            <a:r>
              <a:rPr lang="en-US" b="1" dirty="0"/>
              <a:t>Generated Output</a:t>
            </a:r>
          </a:p>
        </p:txBody>
      </p:sp>
      <p:grpSp>
        <p:nvGrpSpPr>
          <p:cNvPr id="58" name="Group 57">
            <a:extLst>
              <a:ext uri="{FF2B5EF4-FFF2-40B4-BE49-F238E27FC236}">
                <a16:creationId xmlns:a16="http://schemas.microsoft.com/office/drawing/2014/main" id="{B57971A5-5D02-144B-54D3-B2205C5E2253}"/>
              </a:ext>
            </a:extLst>
          </p:cNvPr>
          <p:cNvGrpSpPr/>
          <p:nvPr/>
        </p:nvGrpSpPr>
        <p:grpSpPr>
          <a:xfrm>
            <a:off x="1988611" y="878298"/>
            <a:ext cx="1014971" cy="338554"/>
            <a:chOff x="1946572" y="969510"/>
            <a:chExt cx="1014971" cy="338554"/>
          </a:xfrm>
        </p:grpSpPr>
        <p:sp>
          <p:nvSpPr>
            <p:cNvPr id="59" name="Rectangle: Rounded Corners 58">
              <a:extLst>
                <a:ext uri="{FF2B5EF4-FFF2-40B4-BE49-F238E27FC236}">
                  <a16:creationId xmlns:a16="http://schemas.microsoft.com/office/drawing/2014/main" id="{2F36DBE3-8E94-3671-AD8F-A5A11D8F5B14}"/>
                </a:ext>
              </a:extLst>
            </p:cNvPr>
            <p:cNvSpPr/>
            <p:nvPr/>
          </p:nvSpPr>
          <p:spPr>
            <a:xfrm>
              <a:off x="1995209" y="1016823"/>
              <a:ext cx="819150"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99CF3917-BC87-1B51-3DAF-CF5D72B27C4D}"/>
                </a:ext>
              </a:extLst>
            </p:cNvPr>
            <p:cNvSpPr txBox="1"/>
            <p:nvPr/>
          </p:nvSpPr>
          <p:spPr>
            <a:xfrm>
              <a:off x="1946572" y="969510"/>
              <a:ext cx="1014971" cy="338554"/>
            </a:xfrm>
            <a:prstGeom prst="rect">
              <a:avLst/>
            </a:prstGeom>
            <a:noFill/>
          </p:spPr>
          <p:txBody>
            <a:bodyPr wrap="square" rtlCol="0">
              <a:spAutoFit/>
            </a:bodyPr>
            <a:lstStyle/>
            <a:p>
              <a:r>
                <a:rPr lang="en-US" sz="1600" dirty="0">
                  <a:solidFill>
                    <a:schemeClr val="bg1"/>
                  </a:solidFill>
                </a:rPr>
                <a:t>tokenizer</a:t>
              </a:r>
            </a:p>
          </p:txBody>
        </p:sp>
      </p:grpSp>
      <p:grpSp>
        <p:nvGrpSpPr>
          <p:cNvPr id="63" name="Group 62">
            <a:extLst>
              <a:ext uri="{FF2B5EF4-FFF2-40B4-BE49-F238E27FC236}">
                <a16:creationId xmlns:a16="http://schemas.microsoft.com/office/drawing/2014/main" id="{93729B36-98E0-633B-4E15-8B954B92F60B}"/>
              </a:ext>
            </a:extLst>
          </p:cNvPr>
          <p:cNvGrpSpPr/>
          <p:nvPr/>
        </p:nvGrpSpPr>
        <p:grpSpPr>
          <a:xfrm rot="16200000">
            <a:off x="1800964" y="3143996"/>
            <a:ext cx="1014971" cy="338554"/>
            <a:chOff x="1963249" y="971918"/>
            <a:chExt cx="1014971" cy="338554"/>
          </a:xfrm>
        </p:grpSpPr>
        <p:sp>
          <p:nvSpPr>
            <p:cNvPr id="64" name="Rectangle: Rounded Corners 63">
              <a:extLst>
                <a:ext uri="{FF2B5EF4-FFF2-40B4-BE49-F238E27FC236}">
                  <a16:creationId xmlns:a16="http://schemas.microsoft.com/office/drawing/2014/main" id="{0F52798A-1CC6-CB5F-483E-12500A58926D}"/>
                </a:ext>
              </a:extLst>
            </p:cNvPr>
            <p:cNvSpPr/>
            <p:nvPr/>
          </p:nvSpPr>
          <p:spPr>
            <a:xfrm>
              <a:off x="1995209" y="1016823"/>
              <a:ext cx="714504"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C2DB040-1DBC-E6E5-0113-FDF687648FB7}"/>
                </a:ext>
              </a:extLst>
            </p:cNvPr>
            <p:cNvSpPr txBox="1"/>
            <p:nvPr/>
          </p:nvSpPr>
          <p:spPr>
            <a:xfrm>
              <a:off x="1963249" y="971918"/>
              <a:ext cx="1014971" cy="338554"/>
            </a:xfrm>
            <a:prstGeom prst="rect">
              <a:avLst/>
            </a:prstGeom>
            <a:noFill/>
          </p:spPr>
          <p:txBody>
            <a:bodyPr wrap="square" rtlCol="0">
              <a:spAutoFit/>
            </a:bodyPr>
            <a:lstStyle/>
            <a:p>
              <a:r>
                <a:rPr lang="en-US" sz="1600" dirty="0">
                  <a:solidFill>
                    <a:schemeClr val="bg1"/>
                  </a:solidFill>
                </a:rPr>
                <a:t>iterate</a:t>
              </a:r>
            </a:p>
          </p:txBody>
        </p:sp>
      </p:grpSp>
      <p:sp>
        <p:nvSpPr>
          <p:cNvPr id="66" name="TextBox 65">
            <a:extLst>
              <a:ext uri="{FF2B5EF4-FFF2-40B4-BE49-F238E27FC236}">
                <a16:creationId xmlns:a16="http://schemas.microsoft.com/office/drawing/2014/main" id="{D6E039BE-E28C-D865-6AB5-94796373AFD2}"/>
              </a:ext>
            </a:extLst>
          </p:cNvPr>
          <p:cNvSpPr txBox="1"/>
          <p:nvPr/>
        </p:nvSpPr>
        <p:spPr>
          <a:xfrm>
            <a:off x="6034937" y="1986271"/>
            <a:ext cx="4987068" cy="738664"/>
          </a:xfrm>
          <a:prstGeom prst="rect">
            <a:avLst/>
          </a:prstGeom>
          <a:noFill/>
        </p:spPr>
        <p:txBody>
          <a:bodyPr wrap="square" rtlCol="0">
            <a:spAutoFit/>
          </a:bodyPr>
          <a:lstStyle/>
          <a:p>
            <a:r>
              <a:rPr lang="en-US" sz="1400" dirty="0"/>
              <a:t>Embedding size of GPT-3 was about 12,000 dimensions (numbers)</a:t>
            </a:r>
          </a:p>
          <a:p>
            <a:pPr marL="285750" indent="-111125">
              <a:buFont typeface="Arial" panose="020B0604020202020204" pitchFamily="34" charset="0"/>
              <a:buChar char="•"/>
            </a:pPr>
            <a:r>
              <a:rPr lang="en-US" sz="1400" b="1" dirty="0"/>
              <a:t>Similar</a:t>
            </a:r>
            <a:r>
              <a:rPr lang="en-US" sz="1400" dirty="0"/>
              <a:t> tokens are assigned </a:t>
            </a:r>
            <a:r>
              <a:rPr lang="en-US" sz="1400" b="1" dirty="0"/>
              <a:t>nearby</a:t>
            </a:r>
            <a:r>
              <a:rPr lang="en-US" sz="1400" dirty="0"/>
              <a:t> numbers</a:t>
            </a:r>
          </a:p>
          <a:p>
            <a:pPr marL="285750" indent="-111125">
              <a:buFont typeface="Arial" panose="020B0604020202020204" pitchFamily="34" charset="0"/>
              <a:buChar char="•"/>
            </a:pPr>
            <a:r>
              <a:rPr lang="en-US" sz="1400" b="1" dirty="0"/>
              <a:t>Adding properties </a:t>
            </a:r>
            <a:r>
              <a:rPr lang="en-US" sz="1400" dirty="0"/>
              <a:t>corresponds to </a:t>
            </a:r>
            <a:r>
              <a:rPr lang="en-US" sz="1400" b="1" dirty="0"/>
              <a:t>addition</a:t>
            </a:r>
            <a:r>
              <a:rPr lang="en-US" sz="1400" dirty="0"/>
              <a:t> </a:t>
            </a:r>
            <a:r>
              <a:rPr lang="en-US" sz="1400" b="1" dirty="0"/>
              <a:t>of numbers</a:t>
            </a:r>
          </a:p>
        </p:txBody>
      </p:sp>
      <p:grpSp>
        <p:nvGrpSpPr>
          <p:cNvPr id="125" name="Group 124">
            <a:extLst>
              <a:ext uri="{FF2B5EF4-FFF2-40B4-BE49-F238E27FC236}">
                <a16:creationId xmlns:a16="http://schemas.microsoft.com/office/drawing/2014/main" id="{BCD48F9C-C129-EC35-051F-47F93DCBC66F}"/>
              </a:ext>
            </a:extLst>
          </p:cNvPr>
          <p:cNvGrpSpPr/>
          <p:nvPr/>
        </p:nvGrpSpPr>
        <p:grpSpPr>
          <a:xfrm>
            <a:off x="121353" y="1081874"/>
            <a:ext cx="2187096" cy="848806"/>
            <a:chOff x="121353" y="1081874"/>
            <a:chExt cx="2187096" cy="848806"/>
          </a:xfrm>
        </p:grpSpPr>
        <p:sp>
          <p:nvSpPr>
            <p:cNvPr id="6" name="TextBox 5">
              <a:extLst>
                <a:ext uri="{FF2B5EF4-FFF2-40B4-BE49-F238E27FC236}">
                  <a16:creationId xmlns:a16="http://schemas.microsoft.com/office/drawing/2014/main" id="{96490D08-E923-D12C-01C8-7D85A6ABE471}"/>
                </a:ext>
              </a:extLst>
            </p:cNvPr>
            <p:cNvSpPr txBox="1"/>
            <p:nvPr/>
          </p:nvSpPr>
          <p:spPr>
            <a:xfrm>
              <a:off x="492034" y="1081874"/>
              <a:ext cx="1816415" cy="369332"/>
            </a:xfrm>
            <a:prstGeom prst="rect">
              <a:avLst/>
            </a:prstGeom>
            <a:noFill/>
          </p:spPr>
          <p:txBody>
            <a:bodyPr wrap="square" rtlCol="0">
              <a:spAutoFit/>
            </a:bodyPr>
            <a:lstStyle/>
            <a:p>
              <a:r>
                <a:rPr lang="en-US" b="1" dirty="0"/>
                <a:t>Prompt</a:t>
              </a:r>
              <a:endParaRPr lang="en-US" dirty="0"/>
            </a:p>
          </p:txBody>
        </p:sp>
        <p:pic>
          <p:nvPicPr>
            <p:cNvPr id="78" name="Picture 77">
              <a:extLst>
                <a:ext uri="{FF2B5EF4-FFF2-40B4-BE49-F238E27FC236}">
                  <a16:creationId xmlns:a16="http://schemas.microsoft.com/office/drawing/2014/main" id="{49EAABDE-4FA7-C2AB-DF7E-893034B95322}"/>
                </a:ext>
              </a:extLst>
            </p:cNvPr>
            <p:cNvPicPr>
              <a:picLocks noChangeAspect="1"/>
            </p:cNvPicPr>
            <p:nvPr/>
          </p:nvPicPr>
          <p:blipFill>
            <a:blip r:embed="rId3"/>
            <a:stretch>
              <a:fillRect/>
            </a:stretch>
          </p:blipFill>
          <p:spPr>
            <a:xfrm>
              <a:off x="121353" y="1438183"/>
              <a:ext cx="1969991" cy="492497"/>
            </a:xfrm>
            <a:prstGeom prst="rect">
              <a:avLst/>
            </a:prstGeom>
          </p:spPr>
        </p:pic>
      </p:grpSp>
      <p:pic>
        <p:nvPicPr>
          <p:cNvPr id="80" name="Picture 79">
            <a:extLst>
              <a:ext uri="{FF2B5EF4-FFF2-40B4-BE49-F238E27FC236}">
                <a16:creationId xmlns:a16="http://schemas.microsoft.com/office/drawing/2014/main" id="{637A64B6-DB80-803D-9824-977B6B1EFBBE}"/>
              </a:ext>
            </a:extLst>
          </p:cNvPr>
          <p:cNvPicPr>
            <a:picLocks noChangeAspect="1"/>
          </p:cNvPicPr>
          <p:nvPr/>
        </p:nvPicPr>
        <p:blipFill>
          <a:blip r:embed="rId4"/>
          <a:srcRect l="398" t="7746" b="26397"/>
          <a:stretch/>
        </p:blipFill>
        <p:spPr>
          <a:xfrm>
            <a:off x="53744" y="5731939"/>
            <a:ext cx="2478148" cy="791222"/>
          </a:xfrm>
          <a:prstGeom prst="rect">
            <a:avLst/>
          </a:prstGeom>
        </p:spPr>
      </p:pic>
      <p:pic>
        <p:nvPicPr>
          <p:cNvPr id="82" name="Picture 81">
            <a:extLst>
              <a:ext uri="{FF2B5EF4-FFF2-40B4-BE49-F238E27FC236}">
                <a16:creationId xmlns:a16="http://schemas.microsoft.com/office/drawing/2014/main" id="{0F7FF9A2-6E30-A627-ED72-71CF220ECC34}"/>
              </a:ext>
            </a:extLst>
          </p:cNvPr>
          <p:cNvPicPr>
            <a:picLocks noChangeAspect="1"/>
          </p:cNvPicPr>
          <p:nvPr/>
        </p:nvPicPr>
        <p:blipFill>
          <a:blip r:embed="rId5"/>
          <a:stretch>
            <a:fillRect/>
          </a:stretch>
        </p:blipFill>
        <p:spPr>
          <a:xfrm>
            <a:off x="6034938" y="1128551"/>
            <a:ext cx="2343477" cy="371527"/>
          </a:xfrm>
          <a:prstGeom prst="rect">
            <a:avLst/>
          </a:prstGeom>
        </p:spPr>
      </p:pic>
      <p:pic>
        <p:nvPicPr>
          <p:cNvPr id="84" name="Picture 83">
            <a:extLst>
              <a:ext uri="{FF2B5EF4-FFF2-40B4-BE49-F238E27FC236}">
                <a16:creationId xmlns:a16="http://schemas.microsoft.com/office/drawing/2014/main" id="{584F827B-F69C-7886-8137-9520EE6E0A9E}"/>
              </a:ext>
            </a:extLst>
          </p:cNvPr>
          <p:cNvPicPr>
            <a:picLocks noChangeAspect="1"/>
          </p:cNvPicPr>
          <p:nvPr/>
        </p:nvPicPr>
        <p:blipFill>
          <a:blip r:embed="rId6"/>
          <a:stretch>
            <a:fillRect/>
          </a:stretch>
        </p:blipFill>
        <p:spPr>
          <a:xfrm>
            <a:off x="6327897" y="1452332"/>
            <a:ext cx="3781953" cy="228632"/>
          </a:xfrm>
          <a:prstGeom prst="rect">
            <a:avLst/>
          </a:prstGeom>
          <a:ln>
            <a:solidFill>
              <a:schemeClr val="bg1"/>
            </a:solidFill>
          </a:ln>
        </p:spPr>
      </p:pic>
      <p:pic>
        <p:nvPicPr>
          <p:cNvPr id="88" name="Picture 87">
            <a:extLst>
              <a:ext uri="{FF2B5EF4-FFF2-40B4-BE49-F238E27FC236}">
                <a16:creationId xmlns:a16="http://schemas.microsoft.com/office/drawing/2014/main" id="{9ECC66DD-E14E-C422-98FB-B8FD7F5209AF}"/>
              </a:ext>
            </a:extLst>
          </p:cNvPr>
          <p:cNvPicPr>
            <a:picLocks noChangeAspect="1"/>
          </p:cNvPicPr>
          <p:nvPr/>
        </p:nvPicPr>
        <p:blipFill>
          <a:blip r:embed="rId7"/>
          <a:stretch>
            <a:fillRect/>
          </a:stretch>
        </p:blipFill>
        <p:spPr>
          <a:xfrm>
            <a:off x="5512349" y="5447750"/>
            <a:ext cx="6230219" cy="476316"/>
          </a:xfrm>
          <a:prstGeom prst="rect">
            <a:avLst/>
          </a:prstGeom>
        </p:spPr>
      </p:pic>
      <p:pic>
        <p:nvPicPr>
          <p:cNvPr id="86" name="Picture 85">
            <a:extLst>
              <a:ext uri="{FF2B5EF4-FFF2-40B4-BE49-F238E27FC236}">
                <a16:creationId xmlns:a16="http://schemas.microsoft.com/office/drawing/2014/main" id="{6B87A755-449E-C3FB-9825-77E5066204B2}"/>
              </a:ext>
            </a:extLst>
          </p:cNvPr>
          <p:cNvPicPr>
            <a:picLocks noChangeAspect="1"/>
          </p:cNvPicPr>
          <p:nvPr/>
        </p:nvPicPr>
        <p:blipFill>
          <a:blip r:embed="rId8"/>
          <a:stretch>
            <a:fillRect/>
          </a:stretch>
        </p:blipFill>
        <p:spPr>
          <a:xfrm>
            <a:off x="5838084" y="5889245"/>
            <a:ext cx="2848373" cy="685896"/>
          </a:xfrm>
          <a:prstGeom prst="rect">
            <a:avLst/>
          </a:prstGeom>
          <a:ln>
            <a:solidFill>
              <a:schemeClr val="bg1"/>
            </a:solidFill>
          </a:ln>
        </p:spPr>
      </p:pic>
      <p:cxnSp>
        <p:nvCxnSpPr>
          <p:cNvPr id="90" name="Straight Arrow Connector 89">
            <a:extLst>
              <a:ext uri="{FF2B5EF4-FFF2-40B4-BE49-F238E27FC236}">
                <a16:creationId xmlns:a16="http://schemas.microsoft.com/office/drawing/2014/main" id="{FC6813AA-EF91-9A11-D8FB-2CEF7271D1A1}"/>
              </a:ext>
            </a:extLst>
          </p:cNvPr>
          <p:cNvCxnSpPr>
            <a:cxnSpLocks/>
          </p:cNvCxnSpPr>
          <p:nvPr/>
        </p:nvCxnSpPr>
        <p:spPr>
          <a:xfrm>
            <a:off x="3994198" y="2926350"/>
            <a:ext cx="0" cy="1170442"/>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9607736-4A3C-B59D-1A54-833B3390CAF1}"/>
              </a:ext>
            </a:extLst>
          </p:cNvPr>
          <p:cNvCxnSpPr>
            <a:cxnSpLocks/>
          </p:cNvCxnSpPr>
          <p:nvPr/>
        </p:nvCxnSpPr>
        <p:spPr>
          <a:xfrm>
            <a:off x="4063112" y="2926350"/>
            <a:ext cx="0" cy="1170442"/>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7831B95-AA9A-9FD8-2ED4-1F8AAE1F3748}"/>
              </a:ext>
            </a:extLst>
          </p:cNvPr>
          <p:cNvCxnSpPr>
            <a:cxnSpLocks/>
          </p:cNvCxnSpPr>
          <p:nvPr/>
        </p:nvCxnSpPr>
        <p:spPr>
          <a:xfrm>
            <a:off x="4126538" y="2926350"/>
            <a:ext cx="0" cy="1170442"/>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0866C74-8F38-37AE-C054-81018358F715}"/>
              </a:ext>
            </a:extLst>
          </p:cNvPr>
          <p:cNvCxnSpPr>
            <a:cxnSpLocks/>
          </p:cNvCxnSpPr>
          <p:nvPr/>
        </p:nvCxnSpPr>
        <p:spPr>
          <a:xfrm>
            <a:off x="4200438" y="2926350"/>
            <a:ext cx="0" cy="1170442"/>
          </a:xfrm>
          <a:prstGeom prst="straightConnector1">
            <a:avLst/>
          </a:prstGeom>
          <a:ln w="762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360FC40-83DD-9ECB-86C5-9571973D04D9}"/>
              </a:ext>
            </a:extLst>
          </p:cNvPr>
          <p:cNvCxnSpPr>
            <a:cxnSpLocks/>
          </p:cNvCxnSpPr>
          <p:nvPr/>
        </p:nvCxnSpPr>
        <p:spPr>
          <a:xfrm>
            <a:off x="4458847" y="2976737"/>
            <a:ext cx="462474" cy="42657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71802C0-9667-FD97-E287-F67B380425B9}"/>
              </a:ext>
            </a:extLst>
          </p:cNvPr>
          <p:cNvCxnSpPr>
            <a:cxnSpLocks/>
          </p:cNvCxnSpPr>
          <p:nvPr/>
        </p:nvCxnSpPr>
        <p:spPr>
          <a:xfrm flipH="1">
            <a:off x="4446974" y="3499634"/>
            <a:ext cx="462474" cy="426574"/>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AF92C8CF-CBD3-8557-9BC2-7C223F3D7310}"/>
              </a:ext>
            </a:extLst>
          </p:cNvPr>
          <p:cNvGrpSpPr/>
          <p:nvPr/>
        </p:nvGrpSpPr>
        <p:grpSpPr>
          <a:xfrm>
            <a:off x="4690084" y="2828455"/>
            <a:ext cx="1515967" cy="338554"/>
            <a:chOff x="1930293" y="960834"/>
            <a:chExt cx="1515967" cy="338554"/>
          </a:xfrm>
        </p:grpSpPr>
        <p:sp>
          <p:nvSpPr>
            <p:cNvPr id="98" name="Rectangle: Rounded Corners 97">
              <a:extLst>
                <a:ext uri="{FF2B5EF4-FFF2-40B4-BE49-F238E27FC236}">
                  <a16:creationId xmlns:a16="http://schemas.microsoft.com/office/drawing/2014/main" id="{5A7FE349-898F-D834-2F72-BC0FA7900807}"/>
                </a:ext>
              </a:extLst>
            </p:cNvPr>
            <p:cNvSpPr/>
            <p:nvPr/>
          </p:nvSpPr>
          <p:spPr>
            <a:xfrm>
              <a:off x="1995208" y="1016823"/>
              <a:ext cx="1188307" cy="252354"/>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11EEA150-5F4A-E490-70F0-0723A0C0DAF0}"/>
                </a:ext>
              </a:extLst>
            </p:cNvPr>
            <p:cNvSpPr txBox="1"/>
            <p:nvPr/>
          </p:nvSpPr>
          <p:spPr>
            <a:xfrm>
              <a:off x="1930293" y="960834"/>
              <a:ext cx="1515967" cy="338554"/>
            </a:xfrm>
            <a:prstGeom prst="rect">
              <a:avLst/>
            </a:prstGeom>
            <a:noFill/>
          </p:spPr>
          <p:txBody>
            <a:bodyPr wrap="square" rtlCol="0">
              <a:spAutoFit/>
            </a:bodyPr>
            <a:lstStyle/>
            <a:p>
              <a:r>
                <a:rPr lang="en-US" sz="1600" dirty="0">
                  <a:solidFill>
                    <a:schemeClr val="bg1"/>
                  </a:solidFill>
                </a:rPr>
                <a:t>self-attention</a:t>
              </a:r>
            </a:p>
          </p:txBody>
        </p:sp>
      </p:grpSp>
      <p:grpSp>
        <p:nvGrpSpPr>
          <p:cNvPr id="100" name="Group 99">
            <a:extLst>
              <a:ext uri="{FF2B5EF4-FFF2-40B4-BE49-F238E27FC236}">
                <a16:creationId xmlns:a16="http://schemas.microsoft.com/office/drawing/2014/main" id="{02E93611-7E3B-8A49-B92E-76E69739ABA8}"/>
              </a:ext>
            </a:extLst>
          </p:cNvPr>
          <p:cNvGrpSpPr/>
          <p:nvPr/>
        </p:nvGrpSpPr>
        <p:grpSpPr>
          <a:xfrm>
            <a:off x="4776683" y="3633905"/>
            <a:ext cx="1267793" cy="338554"/>
            <a:chOff x="-4538788" y="1162313"/>
            <a:chExt cx="1267793" cy="338554"/>
          </a:xfrm>
        </p:grpSpPr>
        <p:sp>
          <p:nvSpPr>
            <p:cNvPr id="101" name="Rectangle: Rounded Corners 100">
              <a:extLst>
                <a:ext uri="{FF2B5EF4-FFF2-40B4-BE49-F238E27FC236}">
                  <a16:creationId xmlns:a16="http://schemas.microsoft.com/office/drawing/2014/main" id="{64050AC4-237F-4DFA-EF78-CCCEDB91EBE1}"/>
                </a:ext>
              </a:extLst>
            </p:cNvPr>
            <p:cNvSpPr/>
            <p:nvPr/>
          </p:nvSpPr>
          <p:spPr>
            <a:xfrm>
              <a:off x="-4533508" y="1208822"/>
              <a:ext cx="1200521" cy="252354"/>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A8334E25-A757-D2EC-8C6E-C189CD3D3CC1}"/>
                </a:ext>
              </a:extLst>
            </p:cNvPr>
            <p:cNvSpPr txBox="1"/>
            <p:nvPr/>
          </p:nvSpPr>
          <p:spPr>
            <a:xfrm>
              <a:off x="-4538788" y="1162313"/>
              <a:ext cx="1267793" cy="338554"/>
            </a:xfrm>
            <a:prstGeom prst="rect">
              <a:avLst/>
            </a:prstGeom>
            <a:noFill/>
          </p:spPr>
          <p:txBody>
            <a:bodyPr wrap="square" rtlCol="0">
              <a:spAutoFit/>
            </a:bodyPr>
            <a:lstStyle/>
            <a:p>
              <a:r>
                <a:rPr lang="en-US" sz="1600" dirty="0">
                  <a:solidFill>
                    <a:schemeClr val="bg1"/>
                  </a:solidFill>
                </a:rPr>
                <a:t>feedforward</a:t>
              </a:r>
            </a:p>
          </p:txBody>
        </p:sp>
      </p:grpSp>
      <p:grpSp>
        <p:nvGrpSpPr>
          <p:cNvPr id="109" name="Group 108">
            <a:extLst>
              <a:ext uri="{FF2B5EF4-FFF2-40B4-BE49-F238E27FC236}">
                <a16:creationId xmlns:a16="http://schemas.microsoft.com/office/drawing/2014/main" id="{82388EF6-B63C-D3FD-7C01-3456DA37D968}"/>
              </a:ext>
            </a:extLst>
          </p:cNvPr>
          <p:cNvGrpSpPr/>
          <p:nvPr/>
        </p:nvGrpSpPr>
        <p:grpSpPr>
          <a:xfrm>
            <a:off x="10129840" y="853254"/>
            <a:ext cx="1648663" cy="494140"/>
            <a:chOff x="10249701" y="957066"/>
            <a:chExt cx="1648663" cy="494140"/>
          </a:xfrm>
        </p:grpSpPr>
        <p:sp>
          <p:nvSpPr>
            <p:cNvPr id="108" name="Rectangle: Rounded Corners 107">
              <a:extLst>
                <a:ext uri="{FF2B5EF4-FFF2-40B4-BE49-F238E27FC236}">
                  <a16:creationId xmlns:a16="http://schemas.microsoft.com/office/drawing/2014/main" id="{43263C0E-2A3B-33E1-7BBC-868720E2BEBD}"/>
                </a:ext>
              </a:extLst>
            </p:cNvPr>
            <p:cNvSpPr/>
            <p:nvPr/>
          </p:nvSpPr>
          <p:spPr>
            <a:xfrm>
              <a:off x="10249701" y="957066"/>
              <a:ext cx="1648663" cy="4941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B0724E4E-6A14-8D4D-58F5-0426F0FB6925}"/>
                    </a:ext>
                  </a:extLst>
                </p:cNvPr>
                <p:cNvSpPr txBox="1"/>
                <p:nvPr/>
              </p:nvSpPr>
              <p:spPr>
                <a:xfrm>
                  <a:off x="10249701" y="957066"/>
                  <a:ext cx="1648663" cy="461665"/>
                </a:xfrm>
                <a:prstGeom prst="rect">
                  <a:avLst/>
                </a:prstGeom>
                <a:noFill/>
              </p:spPr>
              <p:txBody>
                <a:bodyPr wrap="square" rtlCol="0">
                  <a:spAutoFit/>
                </a:bodyPr>
                <a:lstStyle/>
                <a:p>
                  <a:r>
                    <a:rPr lang="en-US" sz="1200" dirty="0"/>
                    <a:t>Rule of thumb:</a:t>
                  </a:r>
                </a:p>
                <a:p>
                  <a:r>
                    <a:rPr lang="en-US" sz="1200" dirty="0"/>
                    <a:t>1 token </a:t>
                  </a:r>
                  <a14:m>
                    <m:oMath xmlns:m="http://schemas.openxmlformats.org/officeDocument/2006/math">
                      <m:r>
                        <a:rPr lang="en-US" sz="1200" b="0" i="1" smtClean="0">
                          <a:latin typeface="Cambria Math" panose="02040503050406030204" pitchFamily="18" charset="0"/>
                        </a:rPr>
                        <m:t>≈</m:t>
                      </m:r>
                    </m:oMath>
                  </a14:m>
                  <a:r>
                    <a:rPr lang="en-US" sz="1200" dirty="0"/>
                    <a:t> 4 characters</a:t>
                  </a:r>
                </a:p>
              </p:txBody>
            </p:sp>
          </mc:Choice>
          <mc:Fallback>
            <p:sp>
              <p:nvSpPr>
                <p:cNvPr id="107" name="TextBox 106">
                  <a:extLst>
                    <a:ext uri="{FF2B5EF4-FFF2-40B4-BE49-F238E27FC236}">
                      <a16:creationId xmlns:a16="http://schemas.microsoft.com/office/drawing/2014/main" id="{B0724E4E-6A14-8D4D-58F5-0426F0FB6925}"/>
                    </a:ext>
                  </a:extLst>
                </p:cNvPr>
                <p:cNvSpPr txBox="1">
                  <a:spLocks noRot="1" noChangeAspect="1" noMove="1" noResize="1" noEditPoints="1" noAdjustHandles="1" noChangeArrowheads="1" noChangeShapeType="1" noTextEdit="1"/>
                </p:cNvSpPr>
                <p:nvPr/>
              </p:nvSpPr>
              <p:spPr>
                <a:xfrm>
                  <a:off x="10249701" y="957066"/>
                  <a:ext cx="1648663" cy="461665"/>
                </a:xfrm>
                <a:prstGeom prst="rect">
                  <a:avLst/>
                </a:prstGeom>
                <a:blipFill>
                  <a:blip r:embed="rId9"/>
                  <a:stretch>
                    <a:fillRect l="-370" t="-1316" b="-9211"/>
                  </a:stretch>
                </a:blipFill>
              </p:spPr>
              <p:txBody>
                <a:bodyPr/>
                <a:lstStyle/>
                <a:p>
                  <a:r>
                    <a:rPr lang="en-US">
                      <a:noFill/>
                    </a:rPr>
                    <a:t> </a:t>
                  </a:r>
                </a:p>
              </p:txBody>
            </p:sp>
          </mc:Fallback>
        </mc:AlternateContent>
      </p:grpSp>
      <p:grpSp>
        <p:nvGrpSpPr>
          <p:cNvPr id="119" name="Group 118">
            <a:extLst>
              <a:ext uri="{FF2B5EF4-FFF2-40B4-BE49-F238E27FC236}">
                <a16:creationId xmlns:a16="http://schemas.microsoft.com/office/drawing/2014/main" id="{F8A979E1-572A-3A14-A41A-F5D17EAE59F7}"/>
              </a:ext>
            </a:extLst>
          </p:cNvPr>
          <p:cNvGrpSpPr/>
          <p:nvPr/>
        </p:nvGrpSpPr>
        <p:grpSpPr>
          <a:xfrm>
            <a:off x="6080635" y="2868484"/>
            <a:ext cx="5848844" cy="529924"/>
            <a:chOff x="6080635" y="2868484"/>
            <a:chExt cx="5848844" cy="529924"/>
          </a:xfrm>
        </p:grpSpPr>
        <p:sp>
          <p:nvSpPr>
            <p:cNvPr id="112" name="Rectangle: Rounded Corners 111">
              <a:extLst>
                <a:ext uri="{FF2B5EF4-FFF2-40B4-BE49-F238E27FC236}">
                  <a16:creationId xmlns:a16="http://schemas.microsoft.com/office/drawing/2014/main" id="{A43220A0-1DF3-07B1-EE30-C73CB1003AA0}"/>
                </a:ext>
              </a:extLst>
            </p:cNvPr>
            <p:cNvSpPr/>
            <p:nvPr/>
          </p:nvSpPr>
          <p:spPr>
            <a:xfrm>
              <a:off x="6089697" y="2875188"/>
              <a:ext cx="5839782" cy="523220"/>
            </a:xfrm>
            <a:prstGeom prst="roundRect">
              <a:avLst/>
            </a:prstGeom>
            <a:solidFill>
              <a:srgbClr val="7030A0">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133C66EA-55E3-C358-6743-354FEC02E6E2}"/>
                </a:ext>
              </a:extLst>
            </p:cNvPr>
            <p:cNvSpPr txBox="1"/>
            <p:nvPr/>
          </p:nvSpPr>
          <p:spPr>
            <a:xfrm>
              <a:off x="6080635" y="2868484"/>
              <a:ext cx="5839783" cy="523220"/>
            </a:xfrm>
            <a:prstGeom prst="rect">
              <a:avLst/>
            </a:prstGeom>
            <a:noFill/>
          </p:spPr>
          <p:txBody>
            <a:bodyPr wrap="square" rtlCol="0">
              <a:spAutoFit/>
            </a:bodyPr>
            <a:lstStyle/>
            <a:p>
              <a:r>
                <a:rPr lang="en-US" sz="1400" dirty="0"/>
                <a:t>Attention mechanism relates tokens to each other to find most relevant token</a:t>
              </a:r>
              <a:br>
                <a:rPr lang="en-US" sz="1400" dirty="0"/>
              </a:br>
              <a:r>
                <a:rPr lang="en-US" sz="1400" i="1" dirty="0"/>
                <a:t>   (introduced by Google in 2017)</a:t>
              </a:r>
            </a:p>
          </p:txBody>
        </p:sp>
      </p:grpSp>
      <p:grpSp>
        <p:nvGrpSpPr>
          <p:cNvPr id="120" name="Group 119">
            <a:extLst>
              <a:ext uri="{FF2B5EF4-FFF2-40B4-BE49-F238E27FC236}">
                <a16:creationId xmlns:a16="http://schemas.microsoft.com/office/drawing/2014/main" id="{F02F6C71-0A3C-9D8F-4406-1F3D10728104}"/>
              </a:ext>
            </a:extLst>
          </p:cNvPr>
          <p:cNvGrpSpPr/>
          <p:nvPr/>
        </p:nvGrpSpPr>
        <p:grpSpPr>
          <a:xfrm>
            <a:off x="6080636" y="3411440"/>
            <a:ext cx="5836373" cy="526090"/>
            <a:chOff x="6080636" y="3411440"/>
            <a:chExt cx="5836373" cy="526090"/>
          </a:xfrm>
        </p:grpSpPr>
        <p:sp>
          <p:nvSpPr>
            <p:cNvPr id="113" name="Rectangle: Rounded Corners 112">
              <a:extLst>
                <a:ext uri="{FF2B5EF4-FFF2-40B4-BE49-F238E27FC236}">
                  <a16:creationId xmlns:a16="http://schemas.microsoft.com/office/drawing/2014/main" id="{FBA038FF-EE6C-0FCF-5033-926508B025F7}"/>
                </a:ext>
              </a:extLst>
            </p:cNvPr>
            <p:cNvSpPr/>
            <p:nvPr/>
          </p:nvSpPr>
          <p:spPr>
            <a:xfrm>
              <a:off x="6096000" y="3411440"/>
              <a:ext cx="5821009" cy="523220"/>
            </a:xfrm>
            <a:prstGeom prst="roundRect">
              <a:avLst/>
            </a:prstGeom>
            <a:solidFill>
              <a:srgbClr val="7030A0">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6DB802-5202-0F8A-1BE1-BBBA6667D57B}"/>
                </a:ext>
              </a:extLst>
            </p:cNvPr>
            <p:cNvSpPr txBox="1"/>
            <p:nvPr/>
          </p:nvSpPr>
          <p:spPr>
            <a:xfrm>
              <a:off x="6567732" y="3629753"/>
              <a:ext cx="4883712" cy="307777"/>
            </a:xfrm>
            <a:prstGeom prst="rect">
              <a:avLst/>
            </a:prstGeom>
            <a:noFill/>
          </p:spPr>
          <p:txBody>
            <a:bodyPr wrap="square" rtlCol="0">
              <a:spAutoFit/>
            </a:bodyPr>
            <a:lstStyle/>
            <a:p>
              <a:r>
                <a:rPr lang="en-US" sz="1400" i="1" dirty="0"/>
                <a:t>Current top AI’s use over 1 trillion learned </a:t>
              </a:r>
              <a:r>
                <a:rPr lang="en-US" sz="1400" b="1" i="1" dirty="0"/>
                <a:t>weights</a:t>
              </a:r>
              <a:r>
                <a:rPr lang="en-US" sz="1400" i="1" dirty="0"/>
                <a:t> (parameters)</a:t>
              </a:r>
            </a:p>
          </p:txBody>
        </p:sp>
        <p:sp>
          <p:nvSpPr>
            <p:cNvPr id="111" name="TextBox 110">
              <a:extLst>
                <a:ext uri="{FF2B5EF4-FFF2-40B4-BE49-F238E27FC236}">
                  <a16:creationId xmlns:a16="http://schemas.microsoft.com/office/drawing/2014/main" id="{A7426892-0D2E-D290-91D2-41CD3D987AD8}"/>
                </a:ext>
              </a:extLst>
            </p:cNvPr>
            <p:cNvSpPr txBox="1"/>
            <p:nvPr/>
          </p:nvSpPr>
          <p:spPr>
            <a:xfrm>
              <a:off x="6080636" y="3414884"/>
              <a:ext cx="5514671" cy="307777"/>
            </a:xfrm>
            <a:prstGeom prst="rect">
              <a:avLst/>
            </a:prstGeom>
            <a:noFill/>
          </p:spPr>
          <p:txBody>
            <a:bodyPr wrap="square" rtlCol="0">
              <a:spAutoFit/>
            </a:bodyPr>
            <a:lstStyle/>
            <a:p>
              <a:r>
                <a:rPr lang="en-US" sz="1400" dirty="0"/>
                <a:t>Feed-forward network multiplies vectors by </a:t>
              </a:r>
              <a:r>
                <a:rPr lang="en-US" sz="1400" b="1" dirty="0"/>
                <a:t>weights</a:t>
              </a:r>
              <a:r>
                <a:rPr lang="en-US" sz="1400" dirty="0"/>
                <a:t> and combines them</a:t>
              </a:r>
            </a:p>
          </p:txBody>
        </p:sp>
      </p:grpSp>
      <p:grpSp>
        <p:nvGrpSpPr>
          <p:cNvPr id="118" name="Group 117">
            <a:extLst>
              <a:ext uri="{FF2B5EF4-FFF2-40B4-BE49-F238E27FC236}">
                <a16:creationId xmlns:a16="http://schemas.microsoft.com/office/drawing/2014/main" id="{F3328576-AC6B-AC80-E6F4-B8A295A382C3}"/>
              </a:ext>
            </a:extLst>
          </p:cNvPr>
          <p:cNvGrpSpPr/>
          <p:nvPr/>
        </p:nvGrpSpPr>
        <p:grpSpPr>
          <a:xfrm>
            <a:off x="5828944" y="4082635"/>
            <a:ext cx="6126340" cy="784016"/>
            <a:chOff x="5828944" y="4082635"/>
            <a:chExt cx="6126340" cy="784016"/>
          </a:xfrm>
        </p:grpSpPr>
        <p:sp>
          <p:nvSpPr>
            <p:cNvPr id="116" name="Rectangle: Rounded Corners 115">
              <a:extLst>
                <a:ext uri="{FF2B5EF4-FFF2-40B4-BE49-F238E27FC236}">
                  <a16:creationId xmlns:a16="http://schemas.microsoft.com/office/drawing/2014/main" id="{EC048584-6BD3-69D4-48BB-42AA134269F1}"/>
                </a:ext>
              </a:extLst>
            </p:cNvPr>
            <p:cNvSpPr/>
            <p:nvPr/>
          </p:nvSpPr>
          <p:spPr>
            <a:xfrm>
              <a:off x="5828944" y="4082635"/>
              <a:ext cx="5244580" cy="78401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B5E23D0D-4DED-4065-3BDA-BFA341D517B9}"/>
                </a:ext>
              </a:extLst>
            </p:cNvPr>
            <p:cNvSpPr txBox="1"/>
            <p:nvPr/>
          </p:nvSpPr>
          <p:spPr>
            <a:xfrm>
              <a:off x="6115502" y="4106052"/>
              <a:ext cx="5839782" cy="738664"/>
            </a:xfrm>
            <a:prstGeom prst="rect">
              <a:avLst/>
            </a:prstGeom>
            <a:noFill/>
          </p:spPr>
          <p:txBody>
            <a:bodyPr wrap="square" rtlCol="0">
              <a:spAutoFit/>
            </a:bodyPr>
            <a:lstStyle/>
            <a:p>
              <a:r>
                <a:rPr lang="en-US" sz="1400" dirty="0"/>
                <a:t>Each transformer layer captures different features of the input</a:t>
              </a:r>
              <a:br>
                <a:rPr lang="en-US" sz="1400" dirty="0"/>
              </a:br>
              <a:r>
                <a:rPr lang="en-US" sz="1400" dirty="0"/>
                <a:t>    </a:t>
              </a:r>
              <a:r>
                <a:rPr lang="en-US" sz="1400" i="1" dirty="0"/>
                <a:t>word level  </a:t>
              </a:r>
              <a:r>
                <a:rPr lang="en-US" sz="1400" dirty="0">
                  <a:sym typeface="Wingdings" panose="05000000000000000000" pitchFamily="2" charset="2"/>
                </a:rPr>
                <a:t></a:t>
              </a:r>
              <a:r>
                <a:rPr lang="en-US" sz="1400" i="1" dirty="0">
                  <a:sym typeface="Wingdings" panose="05000000000000000000" pitchFamily="2" charset="2"/>
                </a:rPr>
                <a:t>  phrases  </a:t>
              </a:r>
              <a:r>
                <a:rPr lang="en-US" sz="1400" dirty="0">
                  <a:sym typeface="Wingdings" panose="05000000000000000000" pitchFamily="2" charset="2"/>
                </a:rPr>
                <a:t></a:t>
              </a:r>
              <a:r>
                <a:rPr lang="en-US" sz="1400" i="1" dirty="0">
                  <a:sym typeface="Wingdings" panose="05000000000000000000" pitchFamily="2" charset="2"/>
                </a:rPr>
                <a:t>  sentences  </a:t>
              </a:r>
              <a:r>
                <a:rPr lang="en-US" sz="1400" dirty="0">
                  <a:sym typeface="Wingdings" panose="05000000000000000000" pitchFamily="2" charset="2"/>
                </a:rPr>
                <a:t></a:t>
              </a:r>
              <a:r>
                <a:rPr lang="en-US" sz="1400" i="1" dirty="0">
                  <a:sym typeface="Wingdings" panose="05000000000000000000" pitchFamily="2" charset="2"/>
                </a:rPr>
                <a:t>  overall meaning</a:t>
              </a:r>
            </a:p>
            <a:p>
              <a:r>
                <a:rPr lang="en-US" sz="1400" i="1" dirty="0">
                  <a:sym typeface="Wingdings" panose="05000000000000000000" pitchFamily="2" charset="2"/>
                </a:rPr>
                <a:t>Current top AI’s use 80-100 layers with size around 8,000</a:t>
              </a:r>
            </a:p>
          </p:txBody>
        </p:sp>
      </p:grpSp>
      <p:grpSp>
        <p:nvGrpSpPr>
          <p:cNvPr id="122" name="Group 121">
            <a:extLst>
              <a:ext uri="{FF2B5EF4-FFF2-40B4-BE49-F238E27FC236}">
                <a16:creationId xmlns:a16="http://schemas.microsoft.com/office/drawing/2014/main" id="{099807D1-CB9A-DA0B-A5F4-69ECFD4542DB}"/>
              </a:ext>
            </a:extLst>
          </p:cNvPr>
          <p:cNvGrpSpPr/>
          <p:nvPr/>
        </p:nvGrpSpPr>
        <p:grpSpPr>
          <a:xfrm>
            <a:off x="4159451" y="4950984"/>
            <a:ext cx="5193058" cy="307777"/>
            <a:chOff x="10417886" y="995639"/>
            <a:chExt cx="1880321" cy="307777"/>
          </a:xfrm>
        </p:grpSpPr>
        <p:sp>
          <p:nvSpPr>
            <p:cNvPr id="123" name="Rectangle: Rounded Corners 122">
              <a:extLst>
                <a:ext uri="{FF2B5EF4-FFF2-40B4-BE49-F238E27FC236}">
                  <a16:creationId xmlns:a16="http://schemas.microsoft.com/office/drawing/2014/main" id="{49D65630-D758-BADF-FA36-C5A58709C703}"/>
                </a:ext>
              </a:extLst>
            </p:cNvPr>
            <p:cNvSpPr/>
            <p:nvPr/>
          </p:nvSpPr>
          <p:spPr>
            <a:xfrm>
              <a:off x="10417886" y="1006985"/>
              <a:ext cx="1880321" cy="2962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4" name="TextBox 123">
              <a:extLst>
                <a:ext uri="{FF2B5EF4-FFF2-40B4-BE49-F238E27FC236}">
                  <a16:creationId xmlns:a16="http://schemas.microsoft.com/office/drawing/2014/main" id="{EECD1E02-86B1-0D31-D047-E016504B4402}"/>
                </a:ext>
              </a:extLst>
            </p:cNvPr>
            <p:cNvSpPr txBox="1"/>
            <p:nvPr/>
          </p:nvSpPr>
          <p:spPr>
            <a:xfrm>
              <a:off x="10421196" y="995639"/>
              <a:ext cx="1877011" cy="307777"/>
            </a:xfrm>
            <a:prstGeom prst="rect">
              <a:avLst/>
            </a:prstGeom>
            <a:noFill/>
          </p:spPr>
          <p:txBody>
            <a:bodyPr wrap="square" rtlCol="0">
              <a:spAutoFit/>
            </a:bodyPr>
            <a:lstStyle/>
            <a:p>
              <a:r>
                <a:rPr lang="en-US" sz="1400" dirty="0"/>
                <a:t>Method used to choose next token affects </a:t>
              </a:r>
              <a:r>
                <a:rPr lang="en-US" sz="1400" i="1" dirty="0"/>
                <a:t>“creativity” </a:t>
              </a:r>
              <a:r>
                <a:rPr lang="en-US" sz="1400" dirty="0"/>
                <a:t>of the model.</a:t>
              </a:r>
            </a:p>
          </p:txBody>
        </p:sp>
      </p:grpSp>
    </p:spTree>
    <p:extLst>
      <p:ext uri="{BB962C8B-B14F-4D97-AF65-F5344CB8AC3E}">
        <p14:creationId xmlns:p14="http://schemas.microsoft.com/office/powerpoint/2010/main" val="175918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C54100C1-D883-ACAC-1DA8-91F99C77DB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04FE010-43F8-996F-E307-2414DBA191E6}"/>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Training AI – Computing Weights</a:t>
            </a:r>
          </a:p>
        </p:txBody>
      </p:sp>
      <p:grpSp>
        <p:nvGrpSpPr>
          <p:cNvPr id="50" name="Group 49">
            <a:extLst>
              <a:ext uri="{FF2B5EF4-FFF2-40B4-BE49-F238E27FC236}">
                <a16:creationId xmlns:a16="http://schemas.microsoft.com/office/drawing/2014/main" id="{6871A237-04C8-2CBD-7CA6-6D5303E5D43E}"/>
              </a:ext>
            </a:extLst>
          </p:cNvPr>
          <p:cNvGrpSpPr/>
          <p:nvPr/>
        </p:nvGrpSpPr>
        <p:grpSpPr>
          <a:xfrm>
            <a:off x="8122652" y="687967"/>
            <a:ext cx="3153595" cy="2484097"/>
            <a:chOff x="7666354" y="3732586"/>
            <a:chExt cx="3153595" cy="2484097"/>
          </a:xfrm>
        </p:grpSpPr>
        <p:sp>
          <p:nvSpPr>
            <p:cNvPr id="51" name="Rectangle 50">
              <a:extLst>
                <a:ext uri="{FF2B5EF4-FFF2-40B4-BE49-F238E27FC236}">
                  <a16:creationId xmlns:a16="http://schemas.microsoft.com/office/drawing/2014/main" id="{B537ED94-11C6-76A9-4177-F47F093A4BEF}"/>
                </a:ext>
              </a:extLst>
            </p:cNvPr>
            <p:cNvSpPr/>
            <p:nvPr/>
          </p:nvSpPr>
          <p:spPr>
            <a:xfrm>
              <a:off x="7666354" y="3732586"/>
              <a:ext cx="3153595" cy="2484097"/>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33182BD-B191-E6FA-73C1-814849F765EC}"/>
                </a:ext>
              </a:extLst>
            </p:cNvPr>
            <p:cNvGrpSpPr/>
            <p:nvPr/>
          </p:nvGrpSpPr>
          <p:grpSpPr>
            <a:xfrm>
              <a:off x="8180699" y="3750121"/>
              <a:ext cx="976097" cy="461665"/>
              <a:chOff x="894629" y="4309417"/>
              <a:chExt cx="976097" cy="461665"/>
            </a:xfrm>
          </p:grpSpPr>
          <p:sp>
            <p:nvSpPr>
              <p:cNvPr id="62" name="Rectangle: Rounded Corners 61">
                <a:extLst>
                  <a:ext uri="{FF2B5EF4-FFF2-40B4-BE49-F238E27FC236}">
                    <a16:creationId xmlns:a16="http://schemas.microsoft.com/office/drawing/2014/main" id="{30B0C1A1-4A3A-6A18-0456-221E57BEA221}"/>
                  </a:ext>
                </a:extLst>
              </p:cNvPr>
              <p:cNvSpPr/>
              <p:nvPr/>
            </p:nvSpPr>
            <p:spPr>
              <a:xfrm>
                <a:off x="894629" y="4309417"/>
                <a:ext cx="976096"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3C7E1D4B-098C-5214-DD2D-76132306D349}"/>
                  </a:ext>
                </a:extLst>
              </p:cNvPr>
              <p:cNvSpPr txBox="1"/>
              <p:nvPr/>
            </p:nvSpPr>
            <p:spPr>
              <a:xfrm>
                <a:off x="970620" y="4309417"/>
                <a:ext cx="900106" cy="461665"/>
              </a:xfrm>
              <a:prstGeom prst="rect">
                <a:avLst/>
              </a:prstGeom>
              <a:noFill/>
            </p:spPr>
            <p:txBody>
              <a:bodyPr wrap="square" rtlCol="0">
                <a:spAutoFit/>
              </a:bodyPr>
              <a:lstStyle/>
              <a:p>
                <a:r>
                  <a:rPr lang="en-US" sz="2400" b="0" i="0" dirty="0">
                    <a:latin typeface="Baguet Script" panose="020F0502020204030204" pitchFamily="2" charset="0"/>
                  </a:rPr>
                  <a:t>1 + 1 =</a:t>
                </a:r>
                <a:endParaRPr lang="en-US" sz="2400" dirty="0">
                  <a:latin typeface="Baguet Script" panose="020F0502020204030204" pitchFamily="2" charset="0"/>
                </a:endParaRPr>
              </a:p>
            </p:txBody>
          </p:sp>
        </p:grpSp>
        <p:sp>
          <p:nvSpPr>
            <p:cNvPr id="53" name="Rectangle 52">
              <a:extLst>
                <a:ext uri="{FF2B5EF4-FFF2-40B4-BE49-F238E27FC236}">
                  <a16:creationId xmlns:a16="http://schemas.microsoft.com/office/drawing/2014/main" id="{93CD3BAD-1BBA-3442-A497-9F4052B426EE}"/>
                </a:ext>
              </a:extLst>
            </p:cNvPr>
            <p:cNvSpPr/>
            <p:nvPr/>
          </p:nvSpPr>
          <p:spPr>
            <a:xfrm>
              <a:off x="8051688" y="4566152"/>
              <a:ext cx="1234124" cy="763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AI</a:t>
              </a:r>
            </a:p>
          </p:txBody>
        </p:sp>
        <p:pic>
          <p:nvPicPr>
            <p:cNvPr id="54" name="Picture 53">
              <a:extLst>
                <a:ext uri="{FF2B5EF4-FFF2-40B4-BE49-F238E27FC236}">
                  <a16:creationId xmlns:a16="http://schemas.microsoft.com/office/drawing/2014/main" id="{E66C9CE8-ED9F-7A54-1257-72921DD0ADA4}"/>
                </a:ext>
              </a:extLst>
            </p:cNvPr>
            <p:cNvPicPr>
              <a:picLocks noChangeAspect="1"/>
            </p:cNvPicPr>
            <p:nvPr/>
          </p:nvPicPr>
          <p:blipFill>
            <a:blip r:embed="rId2">
              <a:clrChange>
                <a:clrFrom>
                  <a:srgbClr val="E1E1DD"/>
                </a:clrFrom>
                <a:clrTo>
                  <a:srgbClr val="E1E1DD">
                    <a:alpha val="0"/>
                  </a:srgbClr>
                </a:clrTo>
              </a:clrChange>
            </a:blip>
            <a:stretch>
              <a:fillRect/>
            </a:stretch>
          </p:blipFill>
          <p:spPr>
            <a:xfrm>
              <a:off x="9719828" y="5389499"/>
              <a:ext cx="539901" cy="749250"/>
            </a:xfrm>
            <a:prstGeom prst="rect">
              <a:avLst/>
            </a:prstGeom>
          </p:spPr>
        </p:pic>
        <p:grpSp>
          <p:nvGrpSpPr>
            <p:cNvPr id="55" name="Group 54">
              <a:extLst>
                <a:ext uri="{FF2B5EF4-FFF2-40B4-BE49-F238E27FC236}">
                  <a16:creationId xmlns:a16="http://schemas.microsoft.com/office/drawing/2014/main" id="{8A256963-733D-495A-C484-4CD904CAC318}"/>
                </a:ext>
              </a:extLst>
            </p:cNvPr>
            <p:cNvGrpSpPr/>
            <p:nvPr/>
          </p:nvGrpSpPr>
          <p:grpSpPr>
            <a:xfrm>
              <a:off x="7932543" y="5677084"/>
              <a:ext cx="1472411" cy="461665"/>
              <a:chOff x="622997" y="5877360"/>
              <a:chExt cx="1472411" cy="461665"/>
            </a:xfrm>
          </p:grpSpPr>
          <p:sp>
            <p:nvSpPr>
              <p:cNvPr id="60" name="Rectangle: Rounded Corners 59">
                <a:extLst>
                  <a:ext uri="{FF2B5EF4-FFF2-40B4-BE49-F238E27FC236}">
                    <a16:creationId xmlns:a16="http://schemas.microsoft.com/office/drawing/2014/main" id="{139540F8-9F9C-0741-5552-B8B02314CDD3}"/>
                  </a:ext>
                </a:extLst>
              </p:cNvPr>
              <p:cNvSpPr/>
              <p:nvPr/>
            </p:nvSpPr>
            <p:spPr>
              <a:xfrm>
                <a:off x="622997" y="5915255"/>
                <a:ext cx="1396720"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1" name="TextBox 60">
                <a:extLst>
                  <a:ext uri="{FF2B5EF4-FFF2-40B4-BE49-F238E27FC236}">
                    <a16:creationId xmlns:a16="http://schemas.microsoft.com/office/drawing/2014/main" id="{6E832276-A2CF-69F8-F60E-90752798EA53}"/>
                  </a:ext>
                </a:extLst>
              </p:cNvPr>
              <p:cNvSpPr txBox="1"/>
              <p:nvPr/>
            </p:nvSpPr>
            <p:spPr>
              <a:xfrm>
                <a:off x="698687" y="5877360"/>
                <a:ext cx="1396721" cy="461665"/>
              </a:xfrm>
              <a:prstGeom prst="rect">
                <a:avLst/>
              </a:prstGeom>
              <a:noFill/>
            </p:spPr>
            <p:txBody>
              <a:bodyPr wrap="square" rtlCol="0">
                <a:spAutoFit/>
              </a:bodyPr>
              <a:lstStyle/>
              <a:p>
                <a:r>
                  <a:rPr lang="en-US" sz="2400" b="0" i="0" dirty="0">
                    <a:latin typeface="Baguet Script" panose="020F0502020204030204" pitchFamily="2" charset="0"/>
                  </a:rPr>
                  <a:t>1 + 1 = red</a:t>
                </a:r>
                <a:endParaRPr lang="en-US" sz="2400" dirty="0">
                  <a:latin typeface="Baguet Script" panose="020F0502020204030204" pitchFamily="2" charset="0"/>
                </a:endParaRPr>
              </a:p>
            </p:txBody>
          </p:sp>
        </p:grpSp>
        <p:cxnSp>
          <p:nvCxnSpPr>
            <p:cNvPr id="56" name="Straight Arrow Connector 55">
              <a:extLst>
                <a:ext uri="{FF2B5EF4-FFF2-40B4-BE49-F238E27FC236}">
                  <a16:creationId xmlns:a16="http://schemas.microsoft.com/office/drawing/2014/main" id="{3CE271FD-4489-5FA2-BCB8-AE96DF7EBADD}"/>
                </a:ext>
              </a:extLst>
            </p:cNvPr>
            <p:cNvCxnSpPr>
              <a:cxnSpLocks/>
            </p:cNvCxnSpPr>
            <p:nvPr/>
          </p:nvCxnSpPr>
          <p:spPr>
            <a:xfrm>
              <a:off x="8668749" y="5344985"/>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sp>
          <p:nvSpPr>
            <p:cNvPr id="57" name="Rectangle: Rounded Corners 56">
              <a:extLst>
                <a:ext uri="{FF2B5EF4-FFF2-40B4-BE49-F238E27FC236}">
                  <a16:creationId xmlns:a16="http://schemas.microsoft.com/office/drawing/2014/main" id="{8E643FCE-5E26-7073-AFAA-D63653253546}"/>
                </a:ext>
              </a:extLst>
            </p:cNvPr>
            <p:cNvSpPr/>
            <p:nvPr/>
          </p:nvSpPr>
          <p:spPr>
            <a:xfrm>
              <a:off x="9651864" y="4736989"/>
              <a:ext cx="980507" cy="4087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Baguet Script" panose="00000500000000000000" pitchFamily="2" charset="0"/>
                </a:rPr>
                <a:t>weights</a:t>
              </a:r>
            </a:p>
          </p:txBody>
        </p:sp>
        <p:cxnSp>
          <p:nvCxnSpPr>
            <p:cNvPr id="58" name="Straight Arrow Connector 57">
              <a:extLst>
                <a:ext uri="{FF2B5EF4-FFF2-40B4-BE49-F238E27FC236}">
                  <a16:creationId xmlns:a16="http://schemas.microsoft.com/office/drawing/2014/main" id="{1E589191-7F0A-A568-A1E3-98928F535350}"/>
                </a:ext>
              </a:extLst>
            </p:cNvPr>
            <p:cNvCxnSpPr>
              <a:cxnSpLocks/>
            </p:cNvCxnSpPr>
            <p:nvPr/>
          </p:nvCxnSpPr>
          <p:spPr>
            <a:xfrm rot="5400000">
              <a:off x="9457312" y="4769885"/>
              <a:ext cx="0" cy="343000"/>
            </a:xfrm>
            <a:prstGeom prst="straightConnector1">
              <a:avLst/>
            </a:prstGeom>
            <a:ln w="76200">
              <a:solidFill>
                <a:srgbClr val="F6B79C"/>
              </a:solidFill>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2E8ED99F-72D2-3630-718E-E19B54964ADB}"/>
                </a:ext>
              </a:extLst>
            </p:cNvPr>
            <p:cNvCxnSpPr>
              <a:cxnSpLocks/>
            </p:cNvCxnSpPr>
            <p:nvPr/>
          </p:nvCxnSpPr>
          <p:spPr>
            <a:xfrm>
              <a:off x="8668748" y="4199454"/>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grpSp>
      <p:grpSp>
        <p:nvGrpSpPr>
          <p:cNvPr id="64" name="Group 63">
            <a:extLst>
              <a:ext uri="{FF2B5EF4-FFF2-40B4-BE49-F238E27FC236}">
                <a16:creationId xmlns:a16="http://schemas.microsoft.com/office/drawing/2014/main" id="{C9302391-2F41-42E9-46F1-FD4417CCB731}"/>
              </a:ext>
            </a:extLst>
          </p:cNvPr>
          <p:cNvGrpSpPr/>
          <p:nvPr/>
        </p:nvGrpSpPr>
        <p:grpSpPr>
          <a:xfrm>
            <a:off x="8002095" y="762671"/>
            <a:ext cx="3153595" cy="2484097"/>
            <a:chOff x="7659802" y="3699338"/>
            <a:chExt cx="3153595" cy="2484097"/>
          </a:xfrm>
        </p:grpSpPr>
        <p:sp>
          <p:nvSpPr>
            <p:cNvPr id="65" name="Rectangle 64">
              <a:extLst>
                <a:ext uri="{FF2B5EF4-FFF2-40B4-BE49-F238E27FC236}">
                  <a16:creationId xmlns:a16="http://schemas.microsoft.com/office/drawing/2014/main" id="{48185BF2-2276-641E-34A9-41F825090B7D}"/>
                </a:ext>
              </a:extLst>
            </p:cNvPr>
            <p:cNvSpPr/>
            <p:nvPr/>
          </p:nvSpPr>
          <p:spPr>
            <a:xfrm>
              <a:off x="7659802" y="3699338"/>
              <a:ext cx="3153595" cy="2484097"/>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ADE48AD-23FD-F98D-3C21-6F024C6E21FD}"/>
                </a:ext>
              </a:extLst>
            </p:cNvPr>
            <p:cNvGrpSpPr/>
            <p:nvPr/>
          </p:nvGrpSpPr>
          <p:grpSpPr>
            <a:xfrm>
              <a:off x="8180699" y="3750121"/>
              <a:ext cx="976097" cy="461665"/>
              <a:chOff x="894629" y="4309417"/>
              <a:chExt cx="976097" cy="461665"/>
            </a:xfrm>
          </p:grpSpPr>
          <p:sp>
            <p:nvSpPr>
              <p:cNvPr id="76" name="Rectangle: Rounded Corners 75">
                <a:extLst>
                  <a:ext uri="{FF2B5EF4-FFF2-40B4-BE49-F238E27FC236}">
                    <a16:creationId xmlns:a16="http://schemas.microsoft.com/office/drawing/2014/main" id="{3CFF8F86-0083-34C6-6A27-912FEEA06767}"/>
                  </a:ext>
                </a:extLst>
              </p:cNvPr>
              <p:cNvSpPr/>
              <p:nvPr/>
            </p:nvSpPr>
            <p:spPr>
              <a:xfrm>
                <a:off x="894629" y="4309417"/>
                <a:ext cx="976096"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7" name="TextBox 76">
                <a:extLst>
                  <a:ext uri="{FF2B5EF4-FFF2-40B4-BE49-F238E27FC236}">
                    <a16:creationId xmlns:a16="http://schemas.microsoft.com/office/drawing/2014/main" id="{07046373-1919-3F28-C95B-B323BAC1ECE5}"/>
                  </a:ext>
                </a:extLst>
              </p:cNvPr>
              <p:cNvSpPr txBox="1"/>
              <p:nvPr/>
            </p:nvSpPr>
            <p:spPr>
              <a:xfrm>
                <a:off x="970620" y="4309417"/>
                <a:ext cx="900106" cy="461665"/>
              </a:xfrm>
              <a:prstGeom prst="rect">
                <a:avLst/>
              </a:prstGeom>
              <a:noFill/>
            </p:spPr>
            <p:txBody>
              <a:bodyPr wrap="square" rtlCol="0">
                <a:spAutoFit/>
              </a:bodyPr>
              <a:lstStyle/>
              <a:p>
                <a:r>
                  <a:rPr lang="en-US" sz="2400" b="0" i="0" dirty="0">
                    <a:latin typeface="Baguet Script" panose="020F0502020204030204" pitchFamily="2" charset="0"/>
                  </a:rPr>
                  <a:t>1 + 1 =</a:t>
                </a:r>
                <a:endParaRPr lang="en-US" sz="2400" dirty="0">
                  <a:latin typeface="Baguet Script" panose="020F0502020204030204" pitchFamily="2" charset="0"/>
                </a:endParaRPr>
              </a:p>
            </p:txBody>
          </p:sp>
        </p:grpSp>
        <p:sp>
          <p:nvSpPr>
            <p:cNvPr id="67" name="Rectangle 66">
              <a:extLst>
                <a:ext uri="{FF2B5EF4-FFF2-40B4-BE49-F238E27FC236}">
                  <a16:creationId xmlns:a16="http://schemas.microsoft.com/office/drawing/2014/main" id="{EF4B5143-D3FD-90DF-768B-F5824884F24E}"/>
                </a:ext>
              </a:extLst>
            </p:cNvPr>
            <p:cNvSpPr/>
            <p:nvPr/>
          </p:nvSpPr>
          <p:spPr>
            <a:xfrm>
              <a:off x="8051688" y="4566152"/>
              <a:ext cx="1234124" cy="763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AI</a:t>
              </a:r>
            </a:p>
          </p:txBody>
        </p:sp>
        <p:pic>
          <p:nvPicPr>
            <p:cNvPr id="68" name="Picture 67">
              <a:extLst>
                <a:ext uri="{FF2B5EF4-FFF2-40B4-BE49-F238E27FC236}">
                  <a16:creationId xmlns:a16="http://schemas.microsoft.com/office/drawing/2014/main" id="{34FC8BA1-D87C-E4A5-6506-74D8AF969BDA}"/>
                </a:ext>
              </a:extLst>
            </p:cNvPr>
            <p:cNvPicPr>
              <a:picLocks noChangeAspect="1"/>
            </p:cNvPicPr>
            <p:nvPr/>
          </p:nvPicPr>
          <p:blipFill>
            <a:blip r:embed="rId2">
              <a:clrChange>
                <a:clrFrom>
                  <a:srgbClr val="E1E1DD"/>
                </a:clrFrom>
                <a:clrTo>
                  <a:srgbClr val="E1E1DD">
                    <a:alpha val="0"/>
                  </a:srgbClr>
                </a:clrTo>
              </a:clrChange>
            </a:blip>
            <a:stretch>
              <a:fillRect/>
            </a:stretch>
          </p:blipFill>
          <p:spPr>
            <a:xfrm>
              <a:off x="9719828" y="5389499"/>
              <a:ext cx="539901" cy="749250"/>
            </a:xfrm>
            <a:prstGeom prst="rect">
              <a:avLst/>
            </a:prstGeom>
          </p:spPr>
        </p:pic>
        <p:grpSp>
          <p:nvGrpSpPr>
            <p:cNvPr id="69" name="Group 68">
              <a:extLst>
                <a:ext uri="{FF2B5EF4-FFF2-40B4-BE49-F238E27FC236}">
                  <a16:creationId xmlns:a16="http://schemas.microsoft.com/office/drawing/2014/main" id="{F7C15356-9358-958D-38B5-4BD6D71DE559}"/>
                </a:ext>
              </a:extLst>
            </p:cNvPr>
            <p:cNvGrpSpPr/>
            <p:nvPr/>
          </p:nvGrpSpPr>
          <p:grpSpPr>
            <a:xfrm>
              <a:off x="7932543" y="5677084"/>
              <a:ext cx="1472411" cy="461665"/>
              <a:chOff x="622997" y="5877360"/>
              <a:chExt cx="1472411" cy="461665"/>
            </a:xfrm>
          </p:grpSpPr>
          <p:sp>
            <p:nvSpPr>
              <p:cNvPr id="74" name="Rectangle: Rounded Corners 73">
                <a:extLst>
                  <a:ext uri="{FF2B5EF4-FFF2-40B4-BE49-F238E27FC236}">
                    <a16:creationId xmlns:a16="http://schemas.microsoft.com/office/drawing/2014/main" id="{80308B47-CF88-EF10-2D13-62E5FBCB779A}"/>
                  </a:ext>
                </a:extLst>
              </p:cNvPr>
              <p:cNvSpPr/>
              <p:nvPr/>
            </p:nvSpPr>
            <p:spPr>
              <a:xfrm>
                <a:off x="622997" y="5915255"/>
                <a:ext cx="1396720"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5" name="TextBox 74">
                <a:extLst>
                  <a:ext uri="{FF2B5EF4-FFF2-40B4-BE49-F238E27FC236}">
                    <a16:creationId xmlns:a16="http://schemas.microsoft.com/office/drawing/2014/main" id="{E83D2214-74F8-A941-C188-6624547BF7BA}"/>
                  </a:ext>
                </a:extLst>
              </p:cNvPr>
              <p:cNvSpPr txBox="1"/>
              <p:nvPr/>
            </p:nvSpPr>
            <p:spPr>
              <a:xfrm>
                <a:off x="698687" y="5877360"/>
                <a:ext cx="1396721" cy="461665"/>
              </a:xfrm>
              <a:prstGeom prst="rect">
                <a:avLst/>
              </a:prstGeom>
              <a:noFill/>
            </p:spPr>
            <p:txBody>
              <a:bodyPr wrap="square" rtlCol="0">
                <a:spAutoFit/>
              </a:bodyPr>
              <a:lstStyle/>
              <a:p>
                <a:r>
                  <a:rPr lang="en-US" sz="2400" b="0" i="0" dirty="0">
                    <a:latin typeface="Baguet Script" panose="020F0502020204030204" pitchFamily="2" charset="0"/>
                  </a:rPr>
                  <a:t>1 + 1 = red</a:t>
                </a:r>
                <a:endParaRPr lang="en-US" sz="2400" dirty="0">
                  <a:latin typeface="Baguet Script" panose="020F0502020204030204" pitchFamily="2" charset="0"/>
                </a:endParaRPr>
              </a:p>
            </p:txBody>
          </p:sp>
        </p:grpSp>
        <p:cxnSp>
          <p:nvCxnSpPr>
            <p:cNvPr id="70" name="Straight Arrow Connector 69">
              <a:extLst>
                <a:ext uri="{FF2B5EF4-FFF2-40B4-BE49-F238E27FC236}">
                  <a16:creationId xmlns:a16="http://schemas.microsoft.com/office/drawing/2014/main" id="{64F8F818-7FC2-B0BD-57D4-4C4BBC7D7F75}"/>
                </a:ext>
              </a:extLst>
            </p:cNvPr>
            <p:cNvCxnSpPr>
              <a:cxnSpLocks/>
            </p:cNvCxnSpPr>
            <p:nvPr/>
          </p:nvCxnSpPr>
          <p:spPr>
            <a:xfrm>
              <a:off x="8668749" y="5344985"/>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sp>
          <p:nvSpPr>
            <p:cNvPr id="71" name="Rectangle: Rounded Corners 70">
              <a:extLst>
                <a:ext uri="{FF2B5EF4-FFF2-40B4-BE49-F238E27FC236}">
                  <a16:creationId xmlns:a16="http://schemas.microsoft.com/office/drawing/2014/main" id="{F0D48FF0-042A-8DBD-4386-B422FC78DF65}"/>
                </a:ext>
              </a:extLst>
            </p:cNvPr>
            <p:cNvSpPr/>
            <p:nvPr/>
          </p:nvSpPr>
          <p:spPr>
            <a:xfrm>
              <a:off x="9651864" y="4736989"/>
              <a:ext cx="980507" cy="4087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Baguet Script" panose="00000500000000000000" pitchFamily="2" charset="0"/>
                </a:rPr>
                <a:t>weights</a:t>
              </a:r>
            </a:p>
          </p:txBody>
        </p:sp>
        <p:cxnSp>
          <p:nvCxnSpPr>
            <p:cNvPr id="72" name="Straight Arrow Connector 71">
              <a:extLst>
                <a:ext uri="{FF2B5EF4-FFF2-40B4-BE49-F238E27FC236}">
                  <a16:creationId xmlns:a16="http://schemas.microsoft.com/office/drawing/2014/main" id="{9E459A54-8FA5-C057-2930-84AE8499C67F}"/>
                </a:ext>
              </a:extLst>
            </p:cNvPr>
            <p:cNvCxnSpPr>
              <a:cxnSpLocks/>
            </p:cNvCxnSpPr>
            <p:nvPr/>
          </p:nvCxnSpPr>
          <p:spPr>
            <a:xfrm rot="5400000">
              <a:off x="9457312" y="4769885"/>
              <a:ext cx="0" cy="343000"/>
            </a:xfrm>
            <a:prstGeom prst="straightConnector1">
              <a:avLst/>
            </a:prstGeom>
            <a:ln w="76200">
              <a:solidFill>
                <a:srgbClr val="F6B79C"/>
              </a:solidFill>
              <a:tailEnd type="triangle"/>
            </a:ln>
          </p:spPr>
          <p:style>
            <a:lnRef idx="1">
              <a:schemeClr val="accent4"/>
            </a:lnRef>
            <a:fillRef idx="0">
              <a:schemeClr val="accent4"/>
            </a:fillRef>
            <a:effectRef idx="0">
              <a:schemeClr val="accent4"/>
            </a:effectRef>
            <a:fontRef idx="minor">
              <a:schemeClr val="tx1"/>
            </a:fontRef>
          </p:style>
        </p:cxnSp>
        <p:cxnSp>
          <p:nvCxnSpPr>
            <p:cNvPr id="73" name="Straight Arrow Connector 72">
              <a:extLst>
                <a:ext uri="{FF2B5EF4-FFF2-40B4-BE49-F238E27FC236}">
                  <a16:creationId xmlns:a16="http://schemas.microsoft.com/office/drawing/2014/main" id="{9BE91551-EFDB-121B-D6DD-6010359EDC42}"/>
                </a:ext>
              </a:extLst>
            </p:cNvPr>
            <p:cNvCxnSpPr>
              <a:cxnSpLocks/>
            </p:cNvCxnSpPr>
            <p:nvPr/>
          </p:nvCxnSpPr>
          <p:spPr>
            <a:xfrm>
              <a:off x="8668748" y="4199454"/>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grpSp>
      <p:grpSp>
        <p:nvGrpSpPr>
          <p:cNvPr id="78" name="Group 77">
            <a:extLst>
              <a:ext uri="{FF2B5EF4-FFF2-40B4-BE49-F238E27FC236}">
                <a16:creationId xmlns:a16="http://schemas.microsoft.com/office/drawing/2014/main" id="{E8436FAE-FA97-D157-26CF-673FAF1BA756}"/>
              </a:ext>
            </a:extLst>
          </p:cNvPr>
          <p:cNvGrpSpPr/>
          <p:nvPr/>
        </p:nvGrpSpPr>
        <p:grpSpPr>
          <a:xfrm>
            <a:off x="7892472" y="835592"/>
            <a:ext cx="3153595" cy="2484097"/>
            <a:chOff x="7659802" y="3699338"/>
            <a:chExt cx="3153595" cy="2484097"/>
          </a:xfrm>
        </p:grpSpPr>
        <p:sp>
          <p:nvSpPr>
            <p:cNvPr id="79" name="Rectangle 78">
              <a:extLst>
                <a:ext uri="{FF2B5EF4-FFF2-40B4-BE49-F238E27FC236}">
                  <a16:creationId xmlns:a16="http://schemas.microsoft.com/office/drawing/2014/main" id="{41183481-2653-F3E8-F2B2-B3A7283B9097}"/>
                </a:ext>
              </a:extLst>
            </p:cNvPr>
            <p:cNvSpPr/>
            <p:nvPr/>
          </p:nvSpPr>
          <p:spPr>
            <a:xfrm>
              <a:off x="7659802" y="3699338"/>
              <a:ext cx="3153595" cy="2484097"/>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6BDBA500-B4CC-7146-45DD-9563E72EE691}"/>
                </a:ext>
              </a:extLst>
            </p:cNvPr>
            <p:cNvGrpSpPr/>
            <p:nvPr/>
          </p:nvGrpSpPr>
          <p:grpSpPr>
            <a:xfrm>
              <a:off x="8180699" y="3750121"/>
              <a:ext cx="976097" cy="461665"/>
              <a:chOff x="894629" y="4309417"/>
              <a:chExt cx="976097" cy="461665"/>
            </a:xfrm>
          </p:grpSpPr>
          <p:sp>
            <p:nvSpPr>
              <p:cNvPr id="90" name="Rectangle: Rounded Corners 89">
                <a:extLst>
                  <a:ext uri="{FF2B5EF4-FFF2-40B4-BE49-F238E27FC236}">
                    <a16:creationId xmlns:a16="http://schemas.microsoft.com/office/drawing/2014/main" id="{50A40BD8-A4E7-9DE4-3F07-5614D68B11B4}"/>
                  </a:ext>
                </a:extLst>
              </p:cNvPr>
              <p:cNvSpPr/>
              <p:nvPr/>
            </p:nvSpPr>
            <p:spPr>
              <a:xfrm>
                <a:off x="894629" y="4309417"/>
                <a:ext cx="976096"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1" name="TextBox 90">
                <a:extLst>
                  <a:ext uri="{FF2B5EF4-FFF2-40B4-BE49-F238E27FC236}">
                    <a16:creationId xmlns:a16="http://schemas.microsoft.com/office/drawing/2014/main" id="{333B88EE-37B2-99B4-63F7-09363F0DFEFE}"/>
                  </a:ext>
                </a:extLst>
              </p:cNvPr>
              <p:cNvSpPr txBox="1"/>
              <p:nvPr/>
            </p:nvSpPr>
            <p:spPr>
              <a:xfrm>
                <a:off x="970620" y="4309417"/>
                <a:ext cx="900106" cy="461665"/>
              </a:xfrm>
              <a:prstGeom prst="rect">
                <a:avLst/>
              </a:prstGeom>
              <a:noFill/>
            </p:spPr>
            <p:txBody>
              <a:bodyPr wrap="square" rtlCol="0">
                <a:spAutoFit/>
              </a:bodyPr>
              <a:lstStyle/>
              <a:p>
                <a:r>
                  <a:rPr lang="en-US" sz="2400" b="0" i="0" dirty="0">
                    <a:latin typeface="Baguet Script" panose="020F0502020204030204" pitchFamily="2" charset="0"/>
                  </a:rPr>
                  <a:t>1 + 1 =</a:t>
                </a:r>
                <a:endParaRPr lang="en-US" sz="2400" dirty="0">
                  <a:latin typeface="Baguet Script" panose="020F0502020204030204" pitchFamily="2" charset="0"/>
                </a:endParaRPr>
              </a:p>
            </p:txBody>
          </p:sp>
        </p:grpSp>
        <p:sp>
          <p:nvSpPr>
            <p:cNvPr id="81" name="Rectangle 80">
              <a:extLst>
                <a:ext uri="{FF2B5EF4-FFF2-40B4-BE49-F238E27FC236}">
                  <a16:creationId xmlns:a16="http://schemas.microsoft.com/office/drawing/2014/main" id="{E751F6E5-AA19-45CE-F105-94FB1A275ED4}"/>
                </a:ext>
              </a:extLst>
            </p:cNvPr>
            <p:cNvSpPr/>
            <p:nvPr/>
          </p:nvSpPr>
          <p:spPr>
            <a:xfrm>
              <a:off x="8051688" y="4566152"/>
              <a:ext cx="1234124" cy="763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AI</a:t>
              </a:r>
            </a:p>
          </p:txBody>
        </p:sp>
        <p:pic>
          <p:nvPicPr>
            <p:cNvPr id="82" name="Picture 81">
              <a:extLst>
                <a:ext uri="{FF2B5EF4-FFF2-40B4-BE49-F238E27FC236}">
                  <a16:creationId xmlns:a16="http://schemas.microsoft.com/office/drawing/2014/main" id="{3BD8EB4F-BAE7-DED8-1CE0-6AA75D929C7E}"/>
                </a:ext>
              </a:extLst>
            </p:cNvPr>
            <p:cNvPicPr>
              <a:picLocks noChangeAspect="1"/>
            </p:cNvPicPr>
            <p:nvPr/>
          </p:nvPicPr>
          <p:blipFill>
            <a:blip r:embed="rId2">
              <a:clrChange>
                <a:clrFrom>
                  <a:srgbClr val="E1E1DD"/>
                </a:clrFrom>
                <a:clrTo>
                  <a:srgbClr val="E1E1DD">
                    <a:alpha val="0"/>
                  </a:srgbClr>
                </a:clrTo>
              </a:clrChange>
            </a:blip>
            <a:stretch>
              <a:fillRect/>
            </a:stretch>
          </p:blipFill>
          <p:spPr>
            <a:xfrm>
              <a:off x="9719828" y="5389499"/>
              <a:ext cx="539901" cy="749250"/>
            </a:xfrm>
            <a:prstGeom prst="rect">
              <a:avLst/>
            </a:prstGeom>
          </p:spPr>
        </p:pic>
        <p:grpSp>
          <p:nvGrpSpPr>
            <p:cNvPr id="83" name="Group 82">
              <a:extLst>
                <a:ext uri="{FF2B5EF4-FFF2-40B4-BE49-F238E27FC236}">
                  <a16:creationId xmlns:a16="http://schemas.microsoft.com/office/drawing/2014/main" id="{654334D2-4A3D-0C02-FED6-B7F8B3CA53CC}"/>
                </a:ext>
              </a:extLst>
            </p:cNvPr>
            <p:cNvGrpSpPr/>
            <p:nvPr/>
          </p:nvGrpSpPr>
          <p:grpSpPr>
            <a:xfrm>
              <a:off x="7932543" y="5677084"/>
              <a:ext cx="1472411" cy="461665"/>
              <a:chOff x="622997" y="5877360"/>
              <a:chExt cx="1472411" cy="461665"/>
            </a:xfrm>
          </p:grpSpPr>
          <p:sp>
            <p:nvSpPr>
              <p:cNvPr id="88" name="Rectangle: Rounded Corners 87">
                <a:extLst>
                  <a:ext uri="{FF2B5EF4-FFF2-40B4-BE49-F238E27FC236}">
                    <a16:creationId xmlns:a16="http://schemas.microsoft.com/office/drawing/2014/main" id="{B82A6143-0546-8E6D-BD09-6C9120C8BDCA}"/>
                  </a:ext>
                </a:extLst>
              </p:cNvPr>
              <p:cNvSpPr/>
              <p:nvPr/>
            </p:nvSpPr>
            <p:spPr>
              <a:xfrm>
                <a:off x="622997" y="5915255"/>
                <a:ext cx="1396720"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9" name="TextBox 88">
                <a:extLst>
                  <a:ext uri="{FF2B5EF4-FFF2-40B4-BE49-F238E27FC236}">
                    <a16:creationId xmlns:a16="http://schemas.microsoft.com/office/drawing/2014/main" id="{8EE52BBD-86C3-9707-3C09-BCD4BD6AC08B}"/>
                  </a:ext>
                </a:extLst>
              </p:cNvPr>
              <p:cNvSpPr txBox="1"/>
              <p:nvPr/>
            </p:nvSpPr>
            <p:spPr>
              <a:xfrm>
                <a:off x="698687" y="5877360"/>
                <a:ext cx="1396721" cy="461665"/>
              </a:xfrm>
              <a:prstGeom prst="rect">
                <a:avLst/>
              </a:prstGeom>
              <a:noFill/>
            </p:spPr>
            <p:txBody>
              <a:bodyPr wrap="square" rtlCol="0">
                <a:spAutoFit/>
              </a:bodyPr>
              <a:lstStyle/>
              <a:p>
                <a:r>
                  <a:rPr lang="en-US" sz="2400" b="0" i="0" dirty="0">
                    <a:latin typeface="Baguet Script" panose="020F0502020204030204" pitchFamily="2" charset="0"/>
                  </a:rPr>
                  <a:t>1 + 1 = red</a:t>
                </a:r>
                <a:endParaRPr lang="en-US" sz="2400" dirty="0">
                  <a:latin typeface="Baguet Script" panose="020F0502020204030204" pitchFamily="2" charset="0"/>
                </a:endParaRPr>
              </a:p>
            </p:txBody>
          </p:sp>
        </p:grpSp>
        <p:cxnSp>
          <p:nvCxnSpPr>
            <p:cNvPr id="84" name="Straight Arrow Connector 83">
              <a:extLst>
                <a:ext uri="{FF2B5EF4-FFF2-40B4-BE49-F238E27FC236}">
                  <a16:creationId xmlns:a16="http://schemas.microsoft.com/office/drawing/2014/main" id="{3FD21311-D650-EDAB-40A4-55050B4D52AE}"/>
                </a:ext>
              </a:extLst>
            </p:cNvPr>
            <p:cNvCxnSpPr>
              <a:cxnSpLocks/>
            </p:cNvCxnSpPr>
            <p:nvPr/>
          </p:nvCxnSpPr>
          <p:spPr>
            <a:xfrm>
              <a:off x="8668749" y="5344985"/>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sp>
          <p:nvSpPr>
            <p:cNvPr id="85" name="Rectangle: Rounded Corners 84">
              <a:extLst>
                <a:ext uri="{FF2B5EF4-FFF2-40B4-BE49-F238E27FC236}">
                  <a16:creationId xmlns:a16="http://schemas.microsoft.com/office/drawing/2014/main" id="{D214DFA9-A69C-23A0-526A-9392A1C450C1}"/>
                </a:ext>
              </a:extLst>
            </p:cNvPr>
            <p:cNvSpPr/>
            <p:nvPr/>
          </p:nvSpPr>
          <p:spPr>
            <a:xfrm>
              <a:off x="9651864" y="4736989"/>
              <a:ext cx="980507" cy="4087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Baguet Script" panose="00000500000000000000" pitchFamily="2" charset="0"/>
                </a:rPr>
                <a:t>weights</a:t>
              </a:r>
            </a:p>
          </p:txBody>
        </p:sp>
        <p:cxnSp>
          <p:nvCxnSpPr>
            <p:cNvPr id="86" name="Straight Arrow Connector 85">
              <a:extLst>
                <a:ext uri="{FF2B5EF4-FFF2-40B4-BE49-F238E27FC236}">
                  <a16:creationId xmlns:a16="http://schemas.microsoft.com/office/drawing/2014/main" id="{2A4F1763-F19A-325C-0E6B-46E924A9F855}"/>
                </a:ext>
              </a:extLst>
            </p:cNvPr>
            <p:cNvCxnSpPr>
              <a:cxnSpLocks/>
            </p:cNvCxnSpPr>
            <p:nvPr/>
          </p:nvCxnSpPr>
          <p:spPr>
            <a:xfrm rot="5400000">
              <a:off x="9457312" y="4769885"/>
              <a:ext cx="0" cy="343000"/>
            </a:xfrm>
            <a:prstGeom prst="straightConnector1">
              <a:avLst/>
            </a:prstGeom>
            <a:ln w="76200">
              <a:solidFill>
                <a:srgbClr val="F6B79C"/>
              </a:solidFill>
              <a:tailEnd type="triangle"/>
            </a:ln>
          </p:spPr>
          <p:style>
            <a:lnRef idx="1">
              <a:schemeClr val="accent4"/>
            </a:lnRef>
            <a:fillRef idx="0">
              <a:schemeClr val="accent4"/>
            </a:fillRef>
            <a:effectRef idx="0">
              <a:schemeClr val="accent4"/>
            </a:effectRef>
            <a:fontRef idx="minor">
              <a:schemeClr val="tx1"/>
            </a:fontRef>
          </p:style>
        </p:cxnSp>
        <p:cxnSp>
          <p:nvCxnSpPr>
            <p:cNvPr id="87" name="Straight Arrow Connector 86">
              <a:extLst>
                <a:ext uri="{FF2B5EF4-FFF2-40B4-BE49-F238E27FC236}">
                  <a16:creationId xmlns:a16="http://schemas.microsoft.com/office/drawing/2014/main" id="{AEE11535-0D63-EA95-1F9F-A45A9865FFAE}"/>
                </a:ext>
              </a:extLst>
            </p:cNvPr>
            <p:cNvCxnSpPr>
              <a:cxnSpLocks/>
            </p:cNvCxnSpPr>
            <p:nvPr/>
          </p:nvCxnSpPr>
          <p:spPr>
            <a:xfrm>
              <a:off x="8668748" y="4199454"/>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grpSp>
      <p:grpSp>
        <p:nvGrpSpPr>
          <p:cNvPr id="49" name="Group 48">
            <a:extLst>
              <a:ext uri="{FF2B5EF4-FFF2-40B4-BE49-F238E27FC236}">
                <a16:creationId xmlns:a16="http://schemas.microsoft.com/office/drawing/2014/main" id="{427DA4A8-E195-86D7-B08C-5F88CB9F0432}"/>
              </a:ext>
            </a:extLst>
          </p:cNvPr>
          <p:cNvGrpSpPr/>
          <p:nvPr/>
        </p:nvGrpSpPr>
        <p:grpSpPr>
          <a:xfrm>
            <a:off x="7771965" y="922195"/>
            <a:ext cx="3153595" cy="2484097"/>
            <a:chOff x="7659802" y="3699338"/>
            <a:chExt cx="3153595" cy="2484097"/>
          </a:xfrm>
        </p:grpSpPr>
        <p:sp>
          <p:nvSpPr>
            <p:cNvPr id="36" name="Rectangle 35">
              <a:extLst>
                <a:ext uri="{FF2B5EF4-FFF2-40B4-BE49-F238E27FC236}">
                  <a16:creationId xmlns:a16="http://schemas.microsoft.com/office/drawing/2014/main" id="{75DA6EC7-933D-AC64-25E8-6DB962C99AD3}"/>
                </a:ext>
              </a:extLst>
            </p:cNvPr>
            <p:cNvSpPr/>
            <p:nvPr/>
          </p:nvSpPr>
          <p:spPr>
            <a:xfrm>
              <a:off x="7659802" y="3699338"/>
              <a:ext cx="3153595" cy="2484097"/>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B6761215-069C-1A42-D3CC-9846607D2263}"/>
                </a:ext>
              </a:extLst>
            </p:cNvPr>
            <p:cNvGrpSpPr/>
            <p:nvPr/>
          </p:nvGrpSpPr>
          <p:grpSpPr>
            <a:xfrm>
              <a:off x="8180699" y="3750121"/>
              <a:ext cx="976097" cy="461665"/>
              <a:chOff x="894629" y="4309417"/>
              <a:chExt cx="976097" cy="461665"/>
            </a:xfrm>
          </p:grpSpPr>
          <p:sp>
            <p:nvSpPr>
              <p:cNvPr id="38" name="Rectangle: Rounded Corners 37">
                <a:extLst>
                  <a:ext uri="{FF2B5EF4-FFF2-40B4-BE49-F238E27FC236}">
                    <a16:creationId xmlns:a16="http://schemas.microsoft.com/office/drawing/2014/main" id="{ADB9AE94-444F-47CD-08F1-D252C5E69E27}"/>
                  </a:ext>
                </a:extLst>
              </p:cNvPr>
              <p:cNvSpPr/>
              <p:nvPr/>
            </p:nvSpPr>
            <p:spPr>
              <a:xfrm>
                <a:off x="894629" y="4309417"/>
                <a:ext cx="976096"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AC1D028F-B1CE-45D2-AD85-626071D33BED}"/>
                  </a:ext>
                </a:extLst>
              </p:cNvPr>
              <p:cNvSpPr txBox="1"/>
              <p:nvPr/>
            </p:nvSpPr>
            <p:spPr>
              <a:xfrm>
                <a:off x="970620" y="4309417"/>
                <a:ext cx="900106" cy="461665"/>
              </a:xfrm>
              <a:prstGeom prst="rect">
                <a:avLst/>
              </a:prstGeom>
              <a:noFill/>
            </p:spPr>
            <p:txBody>
              <a:bodyPr wrap="square" rtlCol="0">
                <a:spAutoFit/>
              </a:bodyPr>
              <a:lstStyle/>
              <a:p>
                <a:r>
                  <a:rPr lang="en-US" sz="2400" b="0" i="0" dirty="0">
                    <a:latin typeface="Baguet Script" panose="020F0502020204030204" pitchFamily="2" charset="0"/>
                  </a:rPr>
                  <a:t>1 + 1 =</a:t>
                </a:r>
                <a:endParaRPr lang="en-US" sz="2400" dirty="0">
                  <a:latin typeface="Baguet Script" panose="020F0502020204030204" pitchFamily="2" charset="0"/>
                </a:endParaRPr>
              </a:p>
            </p:txBody>
          </p:sp>
        </p:grpSp>
        <p:sp>
          <p:nvSpPr>
            <p:cNvPr id="40" name="Rectangle 39">
              <a:extLst>
                <a:ext uri="{FF2B5EF4-FFF2-40B4-BE49-F238E27FC236}">
                  <a16:creationId xmlns:a16="http://schemas.microsoft.com/office/drawing/2014/main" id="{9A2DA911-F496-5019-BDCE-C9AE75C553A2}"/>
                </a:ext>
              </a:extLst>
            </p:cNvPr>
            <p:cNvSpPr/>
            <p:nvPr/>
          </p:nvSpPr>
          <p:spPr>
            <a:xfrm>
              <a:off x="8051688" y="4566152"/>
              <a:ext cx="1234124" cy="763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AI</a:t>
              </a:r>
            </a:p>
          </p:txBody>
        </p:sp>
        <p:pic>
          <p:nvPicPr>
            <p:cNvPr id="41" name="Picture 40">
              <a:extLst>
                <a:ext uri="{FF2B5EF4-FFF2-40B4-BE49-F238E27FC236}">
                  <a16:creationId xmlns:a16="http://schemas.microsoft.com/office/drawing/2014/main" id="{DAF75E29-6DFA-D16F-413C-E23F2A6C9C51}"/>
                </a:ext>
              </a:extLst>
            </p:cNvPr>
            <p:cNvPicPr>
              <a:picLocks noChangeAspect="1"/>
            </p:cNvPicPr>
            <p:nvPr/>
          </p:nvPicPr>
          <p:blipFill>
            <a:blip r:embed="rId2">
              <a:clrChange>
                <a:clrFrom>
                  <a:srgbClr val="E1E1DD"/>
                </a:clrFrom>
                <a:clrTo>
                  <a:srgbClr val="E1E1DD">
                    <a:alpha val="0"/>
                  </a:srgbClr>
                </a:clrTo>
              </a:clrChange>
            </a:blip>
            <a:stretch>
              <a:fillRect/>
            </a:stretch>
          </p:blipFill>
          <p:spPr>
            <a:xfrm>
              <a:off x="9719828" y="5389499"/>
              <a:ext cx="539901" cy="749250"/>
            </a:xfrm>
            <a:prstGeom prst="rect">
              <a:avLst/>
            </a:prstGeom>
          </p:spPr>
        </p:pic>
        <p:grpSp>
          <p:nvGrpSpPr>
            <p:cNvPr id="42" name="Group 41">
              <a:extLst>
                <a:ext uri="{FF2B5EF4-FFF2-40B4-BE49-F238E27FC236}">
                  <a16:creationId xmlns:a16="http://schemas.microsoft.com/office/drawing/2014/main" id="{2C611C7B-B196-F586-C54A-B28399223F19}"/>
                </a:ext>
              </a:extLst>
            </p:cNvPr>
            <p:cNvGrpSpPr/>
            <p:nvPr/>
          </p:nvGrpSpPr>
          <p:grpSpPr>
            <a:xfrm>
              <a:off x="7932543" y="5677084"/>
              <a:ext cx="1472411" cy="461665"/>
              <a:chOff x="622997" y="5877360"/>
              <a:chExt cx="1472411" cy="461665"/>
            </a:xfrm>
          </p:grpSpPr>
          <p:sp>
            <p:nvSpPr>
              <p:cNvPr id="43" name="Rectangle: Rounded Corners 42">
                <a:extLst>
                  <a:ext uri="{FF2B5EF4-FFF2-40B4-BE49-F238E27FC236}">
                    <a16:creationId xmlns:a16="http://schemas.microsoft.com/office/drawing/2014/main" id="{144E6818-F015-7358-0398-0E5B7C397283}"/>
                  </a:ext>
                </a:extLst>
              </p:cNvPr>
              <p:cNvSpPr/>
              <p:nvPr/>
            </p:nvSpPr>
            <p:spPr>
              <a:xfrm>
                <a:off x="622997" y="5915255"/>
                <a:ext cx="1396720"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4" name="TextBox 43">
                <a:extLst>
                  <a:ext uri="{FF2B5EF4-FFF2-40B4-BE49-F238E27FC236}">
                    <a16:creationId xmlns:a16="http://schemas.microsoft.com/office/drawing/2014/main" id="{5A8FB124-81D4-C012-C09A-80F2DE23C450}"/>
                  </a:ext>
                </a:extLst>
              </p:cNvPr>
              <p:cNvSpPr txBox="1"/>
              <p:nvPr/>
            </p:nvSpPr>
            <p:spPr>
              <a:xfrm>
                <a:off x="698687" y="5877360"/>
                <a:ext cx="1396721" cy="461665"/>
              </a:xfrm>
              <a:prstGeom prst="rect">
                <a:avLst/>
              </a:prstGeom>
              <a:noFill/>
            </p:spPr>
            <p:txBody>
              <a:bodyPr wrap="square" rtlCol="0">
                <a:spAutoFit/>
              </a:bodyPr>
              <a:lstStyle/>
              <a:p>
                <a:r>
                  <a:rPr lang="en-US" sz="2400" b="0" i="0" dirty="0">
                    <a:latin typeface="Baguet Script" panose="020F0502020204030204" pitchFamily="2" charset="0"/>
                  </a:rPr>
                  <a:t>1 + 1 = red</a:t>
                </a:r>
                <a:endParaRPr lang="en-US" sz="2400" dirty="0">
                  <a:latin typeface="Baguet Script" panose="020F0502020204030204" pitchFamily="2" charset="0"/>
                </a:endParaRPr>
              </a:p>
            </p:txBody>
          </p:sp>
        </p:grpSp>
        <p:cxnSp>
          <p:nvCxnSpPr>
            <p:cNvPr id="45" name="Straight Arrow Connector 44">
              <a:extLst>
                <a:ext uri="{FF2B5EF4-FFF2-40B4-BE49-F238E27FC236}">
                  <a16:creationId xmlns:a16="http://schemas.microsoft.com/office/drawing/2014/main" id="{78A7B352-1E16-261B-E0FB-E68F96BE5860}"/>
                </a:ext>
              </a:extLst>
            </p:cNvPr>
            <p:cNvCxnSpPr>
              <a:cxnSpLocks/>
            </p:cNvCxnSpPr>
            <p:nvPr/>
          </p:nvCxnSpPr>
          <p:spPr>
            <a:xfrm>
              <a:off x="8668749" y="5344985"/>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sp>
          <p:nvSpPr>
            <p:cNvPr id="46" name="Rectangle: Rounded Corners 45">
              <a:extLst>
                <a:ext uri="{FF2B5EF4-FFF2-40B4-BE49-F238E27FC236}">
                  <a16:creationId xmlns:a16="http://schemas.microsoft.com/office/drawing/2014/main" id="{378044B9-4C74-FF07-9658-C7EA68A49490}"/>
                </a:ext>
              </a:extLst>
            </p:cNvPr>
            <p:cNvSpPr/>
            <p:nvPr/>
          </p:nvSpPr>
          <p:spPr>
            <a:xfrm>
              <a:off x="9651864" y="4736989"/>
              <a:ext cx="980507" cy="4087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Baguet Script" panose="00000500000000000000" pitchFamily="2" charset="0"/>
                </a:rPr>
                <a:t>weights</a:t>
              </a:r>
            </a:p>
          </p:txBody>
        </p:sp>
        <p:cxnSp>
          <p:nvCxnSpPr>
            <p:cNvPr id="47" name="Straight Arrow Connector 46">
              <a:extLst>
                <a:ext uri="{FF2B5EF4-FFF2-40B4-BE49-F238E27FC236}">
                  <a16:creationId xmlns:a16="http://schemas.microsoft.com/office/drawing/2014/main" id="{514ED1EE-B818-A580-6ABB-E5D396FC4679}"/>
                </a:ext>
              </a:extLst>
            </p:cNvPr>
            <p:cNvCxnSpPr>
              <a:cxnSpLocks/>
            </p:cNvCxnSpPr>
            <p:nvPr/>
          </p:nvCxnSpPr>
          <p:spPr>
            <a:xfrm rot="5400000">
              <a:off x="9457312" y="4769885"/>
              <a:ext cx="0" cy="343000"/>
            </a:xfrm>
            <a:prstGeom prst="straightConnector1">
              <a:avLst/>
            </a:prstGeom>
            <a:ln w="76200">
              <a:solidFill>
                <a:srgbClr val="F6B79C"/>
              </a:solidFill>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4299613D-D384-917F-C458-4C8BDD9BEF84}"/>
                </a:ext>
              </a:extLst>
            </p:cNvPr>
            <p:cNvCxnSpPr>
              <a:cxnSpLocks/>
            </p:cNvCxnSpPr>
            <p:nvPr/>
          </p:nvCxnSpPr>
          <p:spPr>
            <a:xfrm>
              <a:off x="8668748" y="4199454"/>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grpSp>
      <p:sp>
        <p:nvSpPr>
          <p:cNvPr id="14" name="Rectangle 13">
            <a:extLst>
              <a:ext uri="{FF2B5EF4-FFF2-40B4-BE49-F238E27FC236}">
                <a16:creationId xmlns:a16="http://schemas.microsoft.com/office/drawing/2014/main" id="{0A4DD397-7D72-9523-38D4-2ECDC6BD7FC0}"/>
              </a:ext>
            </a:extLst>
          </p:cNvPr>
          <p:cNvSpPr/>
          <p:nvPr/>
        </p:nvSpPr>
        <p:spPr>
          <a:xfrm>
            <a:off x="7648596" y="1016208"/>
            <a:ext cx="3153595" cy="2484097"/>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3E0C8E-5731-92F0-FFDA-6F3184A6A500}"/>
              </a:ext>
            </a:extLst>
          </p:cNvPr>
          <p:cNvSpPr txBox="1"/>
          <p:nvPr/>
        </p:nvSpPr>
        <p:spPr>
          <a:xfrm>
            <a:off x="697033" y="949166"/>
            <a:ext cx="6995881" cy="2708434"/>
          </a:xfrm>
          <a:prstGeom prst="rect">
            <a:avLst/>
          </a:prstGeom>
          <a:noFill/>
        </p:spPr>
        <p:txBody>
          <a:bodyPr wrap="square" rtlCol="0">
            <a:spAutoFit/>
          </a:bodyPr>
          <a:lstStyle/>
          <a:p>
            <a:pPr marL="231775" indent="-120650">
              <a:spcAft>
                <a:spcPts val="600"/>
              </a:spcAft>
              <a:buFont typeface="Arial" panose="020B0604020202020204" pitchFamily="34" charset="0"/>
              <a:buChar char="•"/>
            </a:pPr>
            <a:r>
              <a:rPr lang="en-US" sz="2000" dirty="0"/>
              <a:t>Use massive dataset: diverse and representative</a:t>
            </a:r>
          </a:p>
          <a:p>
            <a:pPr marL="231775" indent="-120650">
              <a:spcAft>
                <a:spcPts val="600"/>
              </a:spcAft>
              <a:buFont typeface="Arial" panose="020B0604020202020204" pitchFamily="34" charset="0"/>
              <a:buChar char="•"/>
            </a:pPr>
            <a:r>
              <a:rPr lang="en-US" sz="2000" dirty="0"/>
              <a:t>Initialize model with random weights</a:t>
            </a:r>
          </a:p>
          <a:p>
            <a:pPr marL="231775" indent="-120650">
              <a:spcAft>
                <a:spcPts val="600"/>
              </a:spcAft>
              <a:buFont typeface="Arial" panose="020B0604020202020204" pitchFamily="34" charset="0"/>
              <a:buChar char="•"/>
            </a:pPr>
            <a:r>
              <a:rPr lang="en-US" sz="2000" dirty="0"/>
              <a:t>Gradually update weights</a:t>
            </a:r>
          </a:p>
          <a:p>
            <a:pPr marL="854075" lvl="1" indent="-285750">
              <a:spcAft>
                <a:spcPts val="600"/>
              </a:spcAft>
              <a:buFont typeface="Courier New" panose="02070309020205020404" pitchFamily="49" charset="0"/>
              <a:buChar char="o"/>
            </a:pPr>
            <a:r>
              <a:rPr lang="en-US" sz="2000" dirty="0"/>
              <a:t>Run model to predict next token in data</a:t>
            </a:r>
          </a:p>
          <a:p>
            <a:pPr marL="854075" lvl="1" indent="-285750">
              <a:spcAft>
                <a:spcPts val="600"/>
              </a:spcAft>
              <a:buFont typeface="Courier New" panose="02070309020205020404" pitchFamily="49" charset="0"/>
              <a:buChar char="o"/>
            </a:pPr>
            <a:r>
              <a:rPr lang="en-US" sz="2000" dirty="0"/>
              <a:t>Compare to actual value</a:t>
            </a:r>
          </a:p>
          <a:p>
            <a:pPr marL="854075" lvl="1" indent="-285750">
              <a:spcAft>
                <a:spcPts val="600"/>
              </a:spcAft>
              <a:buFont typeface="Courier New" panose="02070309020205020404" pitchFamily="49" charset="0"/>
              <a:buChar char="o"/>
            </a:pPr>
            <a:r>
              <a:rPr lang="en-US" sz="2000" dirty="0"/>
              <a:t>Adjust weights to make actual value more likely</a:t>
            </a:r>
          </a:p>
          <a:p>
            <a:pPr marL="231775" indent="-120650">
              <a:spcAft>
                <a:spcPts val="600"/>
              </a:spcAft>
              <a:buFont typeface="Arial" panose="020B0604020202020204" pitchFamily="34" charset="0"/>
              <a:buChar char="•"/>
            </a:pPr>
            <a:r>
              <a:rPr lang="en-US" sz="2000" dirty="0"/>
              <a:t>Repeat multiple times over all data!</a:t>
            </a:r>
          </a:p>
        </p:txBody>
      </p:sp>
      <p:grpSp>
        <p:nvGrpSpPr>
          <p:cNvPr id="15" name="Group 14">
            <a:extLst>
              <a:ext uri="{FF2B5EF4-FFF2-40B4-BE49-F238E27FC236}">
                <a16:creationId xmlns:a16="http://schemas.microsoft.com/office/drawing/2014/main" id="{A398F60B-6D98-7728-DE88-10EAFA1D60D4}"/>
              </a:ext>
            </a:extLst>
          </p:cNvPr>
          <p:cNvGrpSpPr/>
          <p:nvPr/>
        </p:nvGrpSpPr>
        <p:grpSpPr>
          <a:xfrm>
            <a:off x="8169493" y="1066991"/>
            <a:ext cx="976097" cy="461665"/>
            <a:chOff x="894629" y="4309417"/>
            <a:chExt cx="976097" cy="461665"/>
          </a:xfrm>
        </p:grpSpPr>
        <p:sp>
          <p:nvSpPr>
            <p:cNvPr id="12" name="Rectangle: Rounded Corners 11">
              <a:extLst>
                <a:ext uri="{FF2B5EF4-FFF2-40B4-BE49-F238E27FC236}">
                  <a16:creationId xmlns:a16="http://schemas.microsoft.com/office/drawing/2014/main" id="{976F8752-963E-0C4B-F82E-D245EA551433}"/>
                </a:ext>
              </a:extLst>
            </p:cNvPr>
            <p:cNvSpPr/>
            <p:nvPr/>
          </p:nvSpPr>
          <p:spPr>
            <a:xfrm>
              <a:off x="894629" y="4309417"/>
              <a:ext cx="976096"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61918B5E-DAC7-5DE7-482F-A3198E6AE676}"/>
                </a:ext>
              </a:extLst>
            </p:cNvPr>
            <p:cNvSpPr txBox="1"/>
            <p:nvPr/>
          </p:nvSpPr>
          <p:spPr>
            <a:xfrm>
              <a:off x="970620" y="4309417"/>
              <a:ext cx="900106" cy="461665"/>
            </a:xfrm>
            <a:prstGeom prst="rect">
              <a:avLst/>
            </a:prstGeom>
            <a:noFill/>
          </p:spPr>
          <p:txBody>
            <a:bodyPr wrap="square" rtlCol="0">
              <a:spAutoFit/>
            </a:bodyPr>
            <a:lstStyle/>
            <a:p>
              <a:r>
                <a:rPr lang="en-US" sz="2400" b="0" i="0" dirty="0">
                  <a:latin typeface="Baguet Script" panose="020F0502020204030204" pitchFamily="2" charset="0"/>
                </a:rPr>
                <a:t>1 + 1 =</a:t>
              </a:r>
              <a:endParaRPr lang="en-US" sz="2400" dirty="0">
                <a:latin typeface="Baguet Script" panose="020F0502020204030204" pitchFamily="2" charset="0"/>
              </a:endParaRPr>
            </a:p>
          </p:txBody>
        </p:sp>
      </p:grpSp>
      <p:sp>
        <p:nvSpPr>
          <p:cNvPr id="8" name="Rectangle 7">
            <a:extLst>
              <a:ext uri="{FF2B5EF4-FFF2-40B4-BE49-F238E27FC236}">
                <a16:creationId xmlns:a16="http://schemas.microsoft.com/office/drawing/2014/main" id="{11E7EC63-9CE7-883F-B19A-677D1EC2B320}"/>
              </a:ext>
            </a:extLst>
          </p:cNvPr>
          <p:cNvSpPr/>
          <p:nvPr/>
        </p:nvSpPr>
        <p:spPr>
          <a:xfrm>
            <a:off x="8040482" y="1883022"/>
            <a:ext cx="1234124" cy="7636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AI</a:t>
            </a:r>
          </a:p>
        </p:txBody>
      </p:sp>
      <p:pic>
        <p:nvPicPr>
          <p:cNvPr id="10" name="Picture 9">
            <a:extLst>
              <a:ext uri="{FF2B5EF4-FFF2-40B4-BE49-F238E27FC236}">
                <a16:creationId xmlns:a16="http://schemas.microsoft.com/office/drawing/2014/main" id="{88B7FA79-B761-648E-F185-927EDF796DAB}"/>
              </a:ext>
            </a:extLst>
          </p:cNvPr>
          <p:cNvPicPr>
            <a:picLocks noChangeAspect="1"/>
          </p:cNvPicPr>
          <p:nvPr/>
        </p:nvPicPr>
        <p:blipFill>
          <a:blip r:embed="rId2">
            <a:clrChange>
              <a:clrFrom>
                <a:srgbClr val="E1E1DD"/>
              </a:clrFrom>
              <a:clrTo>
                <a:srgbClr val="E1E1DD">
                  <a:alpha val="0"/>
                </a:srgbClr>
              </a:clrTo>
            </a:clrChange>
          </a:blip>
          <a:stretch>
            <a:fillRect/>
          </a:stretch>
        </p:blipFill>
        <p:spPr>
          <a:xfrm>
            <a:off x="9708622" y="2706369"/>
            <a:ext cx="539901" cy="749250"/>
          </a:xfrm>
          <a:prstGeom prst="rect">
            <a:avLst/>
          </a:prstGeom>
        </p:spPr>
      </p:pic>
      <p:grpSp>
        <p:nvGrpSpPr>
          <p:cNvPr id="16" name="Group 15">
            <a:extLst>
              <a:ext uri="{FF2B5EF4-FFF2-40B4-BE49-F238E27FC236}">
                <a16:creationId xmlns:a16="http://schemas.microsoft.com/office/drawing/2014/main" id="{32478F57-5F70-7A56-9C8B-AF95DEB8677B}"/>
              </a:ext>
            </a:extLst>
          </p:cNvPr>
          <p:cNvGrpSpPr/>
          <p:nvPr/>
        </p:nvGrpSpPr>
        <p:grpSpPr>
          <a:xfrm>
            <a:off x="7921337" y="2993954"/>
            <a:ext cx="1472411" cy="461665"/>
            <a:chOff x="622997" y="5877360"/>
            <a:chExt cx="1472411" cy="461665"/>
          </a:xfrm>
        </p:grpSpPr>
        <p:sp>
          <p:nvSpPr>
            <p:cNvPr id="13" name="Rectangle: Rounded Corners 12">
              <a:extLst>
                <a:ext uri="{FF2B5EF4-FFF2-40B4-BE49-F238E27FC236}">
                  <a16:creationId xmlns:a16="http://schemas.microsoft.com/office/drawing/2014/main" id="{20B9774B-E429-CD95-504C-DA52611540E8}"/>
                </a:ext>
              </a:extLst>
            </p:cNvPr>
            <p:cNvSpPr/>
            <p:nvPr/>
          </p:nvSpPr>
          <p:spPr>
            <a:xfrm>
              <a:off x="622997" y="5915255"/>
              <a:ext cx="1396720" cy="4237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AD8E354D-0EF8-9E1B-344D-B2FD6670E5C2}"/>
                </a:ext>
              </a:extLst>
            </p:cNvPr>
            <p:cNvSpPr txBox="1"/>
            <p:nvPr/>
          </p:nvSpPr>
          <p:spPr>
            <a:xfrm>
              <a:off x="698687" y="5877360"/>
              <a:ext cx="1396721" cy="461665"/>
            </a:xfrm>
            <a:prstGeom prst="rect">
              <a:avLst/>
            </a:prstGeom>
            <a:noFill/>
          </p:spPr>
          <p:txBody>
            <a:bodyPr wrap="square" rtlCol="0">
              <a:spAutoFit/>
            </a:bodyPr>
            <a:lstStyle/>
            <a:p>
              <a:r>
                <a:rPr lang="en-US" sz="2400" b="0" i="0" dirty="0">
                  <a:latin typeface="Baguet Script" panose="020F0502020204030204" pitchFamily="2" charset="0"/>
                </a:rPr>
                <a:t>1 + 1 = red</a:t>
              </a:r>
              <a:endParaRPr lang="en-US" sz="2400" dirty="0">
                <a:latin typeface="Baguet Script" panose="020F0502020204030204" pitchFamily="2" charset="0"/>
              </a:endParaRPr>
            </a:p>
          </p:txBody>
        </p:sp>
      </p:grpSp>
      <p:cxnSp>
        <p:nvCxnSpPr>
          <p:cNvPr id="24" name="Straight Arrow Connector 23">
            <a:extLst>
              <a:ext uri="{FF2B5EF4-FFF2-40B4-BE49-F238E27FC236}">
                <a16:creationId xmlns:a16="http://schemas.microsoft.com/office/drawing/2014/main" id="{7BFB6B8E-FE96-9EFA-A954-DD9239F047E6}"/>
              </a:ext>
            </a:extLst>
          </p:cNvPr>
          <p:cNvCxnSpPr>
            <a:cxnSpLocks/>
          </p:cNvCxnSpPr>
          <p:nvPr/>
        </p:nvCxnSpPr>
        <p:spPr>
          <a:xfrm>
            <a:off x="8657543" y="2661855"/>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p:sp>
        <p:nvSpPr>
          <p:cNvPr id="25" name="Rectangle: Rounded Corners 24">
            <a:extLst>
              <a:ext uri="{FF2B5EF4-FFF2-40B4-BE49-F238E27FC236}">
                <a16:creationId xmlns:a16="http://schemas.microsoft.com/office/drawing/2014/main" id="{379C31A8-ABCA-B332-965F-3DAC8E497725}"/>
              </a:ext>
            </a:extLst>
          </p:cNvPr>
          <p:cNvSpPr/>
          <p:nvPr/>
        </p:nvSpPr>
        <p:spPr>
          <a:xfrm>
            <a:off x="9640658" y="2053859"/>
            <a:ext cx="980507" cy="40879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Baguet Script" panose="00000500000000000000" pitchFamily="2" charset="0"/>
              </a:rPr>
              <a:t>weights</a:t>
            </a:r>
          </a:p>
        </p:txBody>
      </p:sp>
      <p:cxnSp>
        <p:nvCxnSpPr>
          <p:cNvPr id="30" name="Straight Arrow Connector 29">
            <a:extLst>
              <a:ext uri="{FF2B5EF4-FFF2-40B4-BE49-F238E27FC236}">
                <a16:creationId xmlns:a16="http://schemas.microsoft.com/office/drawing/2014/main" id="{5CCE0361-8EA4-C930-FC33-8FA21DE7F449}"/>
              </a:ext>
            </a:extLst>
          </p:cNvPr>
          <p:cNvCxnSpPr>
            <a:cxnSpLocks/>
          </p:cNvCxnSpPr>
          <p:nvPr/>
        </p:nvCxnSpPr>
        <p:spPr>
          <a:xfrm rot="5400000">
            <a:off x="9446106" y="2086755"/>
            <a:ext cx="0" cy="343000"/>
          </a:xfrm>
          <a:prstGeom prst="straightConnector1">
            <a:avLst/>
          </a:prstGeom>
          <a:ln w="76200">
            <a:solidFill>
              <a:srgbClr val="F6B79C"/>
            </a:solidFill>
            <a:tailEnd type="triangle"/>
          </a:ln>
        </p:spPr>
        <p:style>
          <a:lnRef idx="1">
            <a:schemeClr val="accent4"/>
          </a:lnRef>
          <a:fillRef idx="0">
            <a:schemeClr val="accent4"/>
          </a:fillRef>
          <a:effectRef idx="0">
            <a:schemeClr val="accent4"/>
          </a:effectRef>
          <a:fontRef idx="minor">
            <a:schemeClr val="tx1"/>
          </a:fontRef>
        </p:style>
      </p:cxnSp>
      <p:cxnSp>
        <p:nvCxnSpPr>
          <p:cNvPr id="33" name="Straight Arrow Connector 32">
            <a:extLst>
              <a:ext uri="{FF2B5EF4-FFF2-40B4-BE49-F238E27FC236}">
                <a16:creationId xmlns:a16="http://schemas.microsoft.com/office/drawing/2014/main" id="{6A3E7181-6593-A3AD-6CD2-9DE0000243FB}"/>
              </a:ext>
            </a:extLst>
          </p:cNvPr>
          <p:cNvCxnSpPr>
            <a:cxnSpLocks/>
          </p:cNvCxnSpPr>
          <p:nvPr/>
        </p:nvCxnSpPr>
        <p:spPr>
          <a:xfrm>
            <a:off x="8657542" y="1516324"/>
            <a:ext cx="1" cy="353935"/>
          </a:xfrm>
          <a:prstGeom prst="straightConnector1">
            <a:avLst/>
          </a:prstGeom>
          <a:ln w="76200">
            <a:solidFill>
              <a:srgbClr val="FFDA94"/>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D6BF1DB-A643-DE9B-C23D-124A260D7731}"/>
                  </a:ext>
                </a:extLst>
              </p:cNvPr>
              <p:cNvSpPr txBox="1"/>
              <p:nvPr/>
            </p:nvSpPr>
            <p:spPr>
              <a:xfrm>
                <a:off x="697033" y="3628199"/>
                <a:ext cx="11805220" cy="461665"/>
              </a:xfrm>
              <a:prstGeom prst="rect">
                <a:avLst/>
              </a:prstGeom>
              <a:noFill/>
            </p:spPr>
            <p:txBody>
              <a:bodyPr wrap="square" rtlCol="0">
                <a:spAutoFit/>
              </a:bodyPr>
              <a:lstStyle/>
              <a:p>
                <a:r>
                  <a:rPr lang="en-US" sz="2400" b="1" dirty="0"/>
                  <a:t>Very expensive!  (</a:t>
                </a:r>
                <a14:m>
                  <m:oMath xmlns:m="http://schemas.openxmlformats.org/officeDocument/2006/math">
                    <m:r>
                      <a:rPr lang="en-US" sz="2400" b="1" i="1" smtClean="0">
                        <a:latin typeface="Cambria Math" panose="02040503050406030204" pitchFamily="18" charset="0"/>
                      </a:rPr>
                      <m:t>≈$</m:t>
                    </m:r>
                    <m:r>
                      <a:rPr lang="en-US" sz="2400" b="1" i="1" smtClean="0">
                        <a:latin typeface="Cambria Math" panose="02040503050406030204" pitchFamily="18" charset="0"/>
                      </a:rPr>
                      <m:t>𝟏𝟎𝟎</m:t>
                    </m:r>
                  </m:oMath>
                </a14:m>
                <a:r>
                  <a:rPr lang="en-US" sz="2400" b="1" dirty="0"/>
                  <a:t> million; weeks or months of time; growing exponentially)</a:t>
                </a:r>
              </a:p>
            </p:txBody>
          </p:sp>
        </mc:Choice>
        <mc:Fallback>
          <p:sp>
            <p:nvSpPr>
              <p:cNvPr id="34" name="TextBox 33">
                <a:extLst>
                  <a:ext uri="{FF2B5EF4-FFF2-40B4-BE49-F238E27FC236}">
                    <a16:creationId xmlns:a16="http://schemas.microsoft.com/office/drawing/2014/main" id="{DD6BF1DB-A643-DE9B-C23D-124A260D7731}"/>
                  </a:ext>
                </a:extLst>
              </p:cNvPr>
              <p:cNvSpPr txBox="1">
                <a:spLocks noRot="1" noChangeAspect="1" noMove="1" noResize="1" noEditPoints="1" noAdjustHandles="1" noChangeArrowheads="1" noChangeShapeType="1" noTextEdit="1"/>
              </p:cNvSpPr>
              <p:nvPr/>
            </p:nvSpPr>
            <p:spPr>
              <a:xfrm>
                <a:off x="697033" y="3628199"/>
                <a:ext cx="11805220" cy="461665"/>
              </a:xfrm>
              <a:prstGeom prst="rect">
                <a:avLst/>
              </a:prstGeom>
              <a:blipFill>
                <a:blip r:embed="rId3"/>
                <a:stretch>
                  <a:fillRect l="-774" t="-10526" b="-28947"/>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6AA2EB9F-C088-D6E0-7242-02BE6E72B4B4}"/>
              </a:ext>
            </a:extLst>
          </p:cNvPr>
          <p:cNvCxnSpPr/>
          <p:nvPr/>
        </p:nvCxnSpPr>
        <p:spPr>
          <a:xfrm>
            <a:off x="699190" y="4190481"/>
            <a:ext cx="1057921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8AFBF0F-8D66-08A9-40DE-F685B1C85024}"/>
              </a:ext>
            </a:extLst>
          </p:cNvPr>
          <p:cNvSpPr txBox="1"/>
          <p:nvPr/>
        </p:nvSpPr>
        <p:spPr>
          <a:xfrm>
            <a:off x="1553573" y="4402178"/>
            <a:ext cx="4789367" cy="1631216"/>
          </a:xfrm>
          <a:prstGeom prst="rect">
            <a:avLst/>
          </a:prstGeom>
          <a:noFill/>
        </p:spPr>
        <p:txBody>
          <a:bodyPr wrap="square" rtlCol="0">
            <a:spAutoFit/>
          </a:bodyPr>
          <a:lstStyle/>
          <a:p>
            <a:r>
              <a:rPr lang="en-US" sz="2000" b="1" dirty="0"/>
              <a:t>Fine Tuning</a:t>
            </a:r>
          </a:p>
          <a:p>
            <a:pPr marL="288925" indent="-169863">
              <a:buFont typeface="Arial" panose="020B0604020202020204" pitchFamily="34" charset="0"/>
              <a:buChar char="•"/>
            </a:pPr>
            <a:r>
              <a:rPr lang="en-US" sz="2000" dirty="0"/>
              <a:t>Additional training further modifying computed weights with new data</a:t>
            </a:r>
          </a:p>
          <a:p>
            <a:pPr marL="288925" indent="-169863">
              <a:buFont typeface="Arial" panose="020B0604020202020204" pitchFamily="34" charset="0"/>
              <a:buChar char="•"/>
            </a:pPr>
            <a:r>
              <a:rPr lang="en-US" sz="2000" dirty="0"/>
              <a:t>Less resource-intensive than full training</a:t>
            </a:r>
          </a:p>
          <a:p>
            <a:pPr marL="288925" indent="-169863">
              <a:buFont typeface="Arial" panose="020B0604020202020204" pitchFamily="34" charset="0"/>
              <a:buChar char="•"/>
            </a:pPr>
            <a:r>
              <a:rPr lang="en-US" sz="2000" dirty="0"/>
              <a:t>Risks “catastrophic forgetting”</a:t>
            </a:r>
          </a:p>
        </p:txBody>
      </p:sp>
      <p:sp>
        <p:nvSpPr>
          <p:cNvPr id="99" name="TextBox 98">
            <a:extLst>
              <a:ext uri="{FF2B5EF4-FFF2-40B4-BE49-F238E27FC236}">
                <a16:creationId xmlns:a16="http://schemas.microsoft.com/office/drawing/2014/main" id="{C8DE8DD7-A4ED-ED03-F7EB-5FBD3870458B}"/>
              </a:ext>
            </a:extLst>
          </p:cNvPr>
          <p:cNvSpPr txBox="1"/>
          <p:nvPr/>
        </p:nvSpPr>
        <p:spPr>
          <a:xfrm>
            <a:off x="6671189" y="4420464"/>
            <a:ext cx="4789367" cy="1323439"/>
          </a:xfrm>
          <a:prstGeom prst="rect">
            <a:avLst/>
          </a:prstGeom>
          <a:noFill/>
        </p:spPr>
        <p:txBody>
          <a:bodyPr wrap="square" rtlCol="0">
            <a:spAutoFit/>
          </a:bodyPr>
          <a:lstStyle/>
          <a:p>
            <a:r>
              <a:rPr lang="en-US" sz="2000" b="1" dirty="0"/>
              <a:t>Adapter-Based Training</a:t>
            </a:r>
          </a:p>
          <a:p>
            <a:pPr marL="288925" indent="-169863">
              <a:buFont typeface="Arial" panose="020B0604020202020204" pitchFamily="34" charset="0"/>
              <a:buChar char="•"/>
            </a:pPr>
            <a:r>
              <a:rPr lang="en-US" sz="2000" dirty="0"/>
              <a:t>Adding new layers onto network without changing existing weights</a:t>
            </a:r>
          </a:p>
          <a:p>
            <a:pPr marL="288925" indent="-169863">
              <a:buFont typeface="Arial" panose="020B0604020202020204" pitchFamily="34" charset="0"/>
              <a:buChar char="•"/>
            </a:pPr>
            <a:r>
              <a:rPr lang="en-US" sz="2000" dirty="0"/>
              <a:t>Very lightweight</a:t>
            </a:r>
          </a:p>
        </p:txBody>
      </p:sp>
      <p:sp>
        <p:nvSpPr>
          <p:cNvPr id="100" name="TextBox 99">
            <a:extLst>
              <a:ext uri="{FF2B5EF4-FFF2-40B4-BE49-F238E27FC236}">
                <a16:creationId xmlns:a16="http://schemas.microsoft.com/office/drawing/2014/main" id="{3CF99871-F50E-FACF-CAD5-47E7898B1835}"/>
              </a:ext>
            </a:extLst>
          </p:cNvPr>
          <p:cNvSpPr txBox="1"/>
          <p:nvPr/>
        </p:nvSpPr>
        <p:spPr>
          <a:xfrm rot="16200000">
            <a:off x="152746" y="4816335"/>
            <a:ext cx="1437269" cy="707886"/>
          </a:xfrm>
          <a:prstGeom prst="rect">
            <a:avLst/>
          </a:prstGeom>
          <a:noFill/>
        </p:spPr>
        <p:txBody>
          <a:bodyPr wrap="square" rtlCol="0">
            <a:spAutoFit/>
          </a:bodyPr>
          <a:lstStyle/>
          <a:p>
            <a:pPr algn="ctr"/>
            <a:r>
              <a:rPr lang="en-US" sz="2000" b="1" dirty="0"/>
              <a:t>Modifying</a:t>
            </a:r>
          </a:p>
          <a:p>
            <a:pPr algn="ctr"/>
            <a:r>
              <a:rPr lang="en-US" sz="2000" b="1" dirty="0"/>
              <a:t> Models</a:t>
            </a:r>
          </a:p>
        </p:txBody>
      </p:sp>
    </p:spTree>
    <p:extLst>
      <p:ext uri="{BB962C8B-B14F-4D97-AF65-F5344CB8AC3E}">
        <p14:creationId xmlns:p14="http://schemas.microsoft.com/office/powerpoint/2010/main" val="23394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9"/>
                                          </p:stCondLst>
                                        </p:cTn>
                                        <p:tgtEl>
                                          <p:spTgt spid="14"/>
                                        </p:tgtEl>
                                        <p:attrNameLst>
                                          <p:attrName>style.visibility</p:attrName>
                                        </p:attrNameLst>
                                      </p:cBhvr>
                                      <p:to>
                                        <p:strVal val="visible"/>
                                      </p:to>
                                    </p:set>
                                  </p:childTnLst>
                                </p:cTn>
                              </p:par>
                            </p:childTnLst>
                          </p:cTn>
                        </p:par>
                        <p:par>
                          <p:cTn id="29" fill="hold">
                            <p:stCondLst>
                              <p:cond delay="10"/>
                            </p:stCondLst>
                            <p:childTnLst>
                              <p:par>
                                <p:cTn id="30" presetID="1" presetClass="entr" presetSubtype="0" fill="hold" nodeType="afterEffect">
                                  <p:stCondLst>
                                    <p:cond delay="150"/>
                                  </p:stCondLst>
                                  <p:childTnLst>
                                    <p:set>
                                      <p:cBhvr>
                                        <p:cTn id="31" dur="1" fill="hold">
                                          <p:stCondLst>
                                            <p:cond delay="9"/>
                                          </p:stCondLst>
                                        </p:cTn>
                                        <p:tgtEl>
                                          <p:spTgt spid="15"/>
                                        </p:tgtEl>
                                        <p:attrNameLst>
                                          <p:attrName>style.visibility</p:attrName>
                                        </p:attrNameLst>
                                      </p:cBhvr>
                                      <p:to>
                                        <p:strVal val="visible"/>
                                      </p:to>
                                    </p:set>
                                  </p:childTnLst>
                                </p:cTn>
                              </p:par>
                            </p:childTnLst>
                          </p:cTn>
                        </p:par>
                        <p:par>
                          <p:cTn id="32" fill="hold">
                            <p:stCondLst>
                              <p:cond delay="170"/>
                            </p:stCondLst>
                            <p:childTnLst>
                              <p:par>
                                <p:cTn id="33" presetID="1" presetClass="entr" presetSubtype="0" fill="hold" nodeType="afterEffect">
                                  <p:stCondLst>
                                    <p:cond delay="150"/>
                                  </p:stCondLst>
                                  <p:childTnLst>
                                    <p:set>
                                      <p:cBhvr>
                                        <p:cTn id="34" dur="1" fill="hold">
                                          <p:stCondLst>
                                            <p:cond delay="9"/>
                                          </p:stCondLst>
                                        </p:cTn>
                                        <p:tgtEl>
                                          <p:spTgt spid="33"/>
                                        </p:tgtEl>
                                        <p:attrNameLst>
                                          <p:attrName>style.visibility</p:attrName>
                                        </p:attrNameLst>
                                      </p:cBhvr>
                                      <p:to>
                                        <p:strVal val="visible"/>
                                      </p:to>
                                    </p:set>
                                  </p:childTnLst>
                                </p:cTn>
                              </p:par>
                            </p:childTnLst>
                          </p:cTn>
                        </p:par>
                        <p:par>
                          <p:cTn id="35" fill="hold">
                            <p:stCondLst>
                              <p:cond delay="330"/>
                            </p:stCondLst>
                            <p:childTnLst>
                              <p:par>
                                <p:cTn id="36" presetID="1" presetClass="entr" presetSubtype="0" fill="hold" grpId="0" nodeType="afterEffect">
                                  <p:stCondLst>
                                    <p:cond delay="150"/>
                                  </p:stCondLst>
                                  <p:childTnLst>
                                    <p:set>
                                      <p:cBhvr>
                                        <p:cTn id="37" dur="1" fill="hold">
                                          <p:stCondLst>
                                            <p:cond delay="9"/>
                                          </p:stCondLst>
                                        </p:cTn>
                                        <p:tgtEl>
                                          <p:spTgt spid="8"/>
                                        </p:tgtEl>
                                        <p:attrNameLst>
                                          <p:attrName>style.visibility</p:attrName>
                                        </p:attrNameLst>
                                      </p:cBhvr>
                                      <p:to>
                                        <p:strVal val="visible"/>
                                      </p:to>
                                    </p:set>
                                  </p:childTnLst>
                                </p:cTn>
                              </p:par>
                            </p:childTnLst>
                          </p:cTn>
                        </p:par>
                        <p:par>
                          <p:cTn id="38" fill="hold">
                            <p:stCondLst>
                              <p:cond delay="490"/>
                            </p:stCondLst>
                            <p:childTnLst>
                              <p:par>
                                <p:cTn id="39" presetID="1" presetClass="entr" presetSubtype="0" fill="hold" nodeType="afterEffect">
                                  <p:stCondLst>
                                    <p:cond delay="150"/>
                                  </p:stCondLst>
                                  <p:childTnLst>
                                    <p:set>
                                      <p:cBhvr>
                                        <p:cTn id="40" dur="1" fill="hold">
                                          <p:stCondLst>
                                            <p:cond delay="9"/>
                                          </p:stCondLst>
                                        </p:cTn>
                                        <p:tgtEl>
                                          <p:spTgt spid="24"/>
                                        </p:tgtEl>
                                        <p:attrNameLst>
                                          <p:attrName>style.visibility</p:attrName>
                                        </p:attrNameLst>
                                      </p:cBhvr>
                                      <p:to>
                                        <p:strVal val="visible"/>
                                      </p:to>
                                    </p:set>
                                  </p:childTnLst>
                                </p:cTn>
                              </p:par>
                            </p:childTnLst>
                          </p:cTn>
                        </p:par>
                        <p:par>
                          <p:cTn id="41" fill="hold">
                            <p:stCondLst>
                              <p:cond delay="650"/>
                            </p:stCondLst>
                            <p:childTnLst>
                              <p:par>
                                <p:cTn id="42" presetID="1" presetClass="entr" presetSubtype="0" fill="hold" nodeType="afterEffect">
                                  <p:stCondLst>
                                    <p:cond delay="150"/>
                                  </p:stCondLst>
                                  <p:childTnLst>
                                    <p:set>
                                      <p:cBhvr>
                                        <p:cTn id="43" dur="1" fill="hold">
                                          <p:stCondLst>
                                            <p:cond delay="9"/>
                                          </p:stCondLst>
                                        </p:cTn>
                                        <p:tgtEl>
                                          <p:spTgt spid="16"/>
                                        </p:tgtEl>
                                        <p:attrNameLst>
                                          <p:attrName>style.visibility</p:attrName>
                                        </p:attrNameLst>
                                      </p:cBhvr>
                                      <p:to>
                                        <p:strVal val="visible"/>
                                      </p:to>
                                    </p:set>
                                  </p:childTnLst>
                                </p:cTn>
                              </p:par>
                            </p:childTnLst>
                          </p:cTn>
                        </p:par>
                        <p:par>
                          <p:cTn id="44" fill="hold">
                            <p:stCondLst>
                              <p:cond delay="810"/>
                            </p:stCondLst>
                            <p:childTnLst>
                              <p:par>
                                <p:cTn id="45" presetID="1" presetClass="entr" presetSubtype="0" fill="hold" nodeType="afterEffect">
                                  <p:stCondLst>
                                    <p:cond delay="150"/>
                                  </p:stCondLst>
                                  <p:childTnLst>
                                    <p:set>
                                      <p:cBhvr>
                                        <p:cTn id="46" dur="1" fill="hold">
                                          <p:stCondLst>
                                            <p:cond delay="9"/>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150"/>
                                  </p:stCondLst>
                                  <p:childTnLst>
                                    <p:set>
                                      <p:cBhvr>
                                        <p:cTn id="59" dur="1" fill="hold">
                                          <p:stCondLst>
                                            <p:cond delay="9"/>
                                          </p:stCondLst>
                                        </p:cTn>
                                        <p:tgtEl>
                                          <p:spTgt spid="78"/>
                                        </p:tgtEl>
                                        <p:attrNameLst>
                                          <p:attrName>style.visibility</p:attrName>
                                        </p:attrNameLst>
                                      </p:cBhvr>
                                      <p:to>
                                        <p:strVal val="visible"/>
                                      </p:to>
                                    </p:set>
                                  </p:childTnLst>
                                </p:cTn>
                              </p:par>
                            </p:childTnLst>
                          </p:cTn>
                        </p:par>
                        <p:par>
                          <p:cTn id="60" fill="hold">
                            <p:stCondLst>
                              <p:cond delay="160"/>
                            </p:stCondLst>
                            <p:childTnLst>
                              <p:par>
                                <p:cTn id="61" presetID="1" presetClass="entr" presetSubtype="0" fill="hold" nodeType="afterEffect">
                                  <p:stCondLst>
                                    <p:cond delay="150"/>
                                  </p:stCondLst>
                                  <p:childTnLst>
                                    <p:set>
                                      <p:cBhvr>
                                        <p:cTn id="62" dur="1" fill="hold">
                                          <p:stCondLst>
                                            <p:cond delay="9"/>
                                          </p:stCondLst>
                                        </p:cTn>
                                        <p:tgtEl>
                                          <p:spTgt spid="64"/>
                                        </p:tgtEl>
                                        <p:attrNameLst>
                                          <p:attrName>style.visibility</p:attrName>
                                        </p:attrNameLst>
                                      </p:cBhvr>
                                      <p:to>
                                        <p:strVal val="visible"/>
                                      </p:to>
                                    </p:set>
                                  </p:childTnLst>
                                </p:cTn>
                              </p:par>
                            </p:childTnLst>
                          </p:cTn>
                        </p:par>
                        <p:par>
                          <p:cTn id="63" fill="hold">
                            <p:stCondLst>
                              <p:cond delay="320"/>
                            </p:stCondLst>
                            <p:childTnLst>
                              <p:par>
                                <p:cTn id="64" presetID="1" presetClass="entr" presetSubtype="0" fill="hold" nodeType="afterEffect">
                                  <p:stCondLst>
                                    <p:cond delay="150"/>
                                  </p:stCondLst>
                                  <p:childTnLst>
                                    <p:set>
                                      <p:cBhvr>
                                        <p:cTn id="65" dur="1" fill="hold">
                                          <p:stCondLst>
                                            <p:cond delay="9"/>
                                          </p:stCondLst>
                                        </p:cTn>
                                        <p:tgtEl>
                                          <p:spTgt spid="5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0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uiExpand="1" build="p"/>
      <p:bldP spid="8" grpId="0" animBg="1"/>
      <p:bldP spid="25" grpId="0" animBg="1"/>
      <p:bldP spid="34" grpId="0"/>
      <p:bldP spid="98" grpId="0" uiExpand="1" build="p"/>
      <p:bldP spid="99" grpId="0" build="p"/>
      <p:bldP spid="1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904F7-1B3A-7AA7-85E2-B54CD6AE9F12}"/>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CF15A21A-15E8-A303-5099-A738EB980D7D}"/>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F391494-0F76-B932-C96B-65968BFA2462}"/>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Summary</a:t>
            </a:r>
          </a:p>
        </p:txBody>
      </p:sp>
      <p:sp>
        <p:nvSpPr>
          <p:cNvPr id="9" name="TextBox 8">
            <a:extLst>
              <a:ext uri="{FF2B5EF4-FFF2-40B4-BE49-F238E27FC236}">
                <a16:creationId xmlns:a16="http://schemas.microsoft.com/office/drawing/2014/main" id="{DB01CF31-3DF3-0136-96ED-064780D0929F}"/>
              </a:ext>
            </a:extLst>
          </p:cNvPr>
          <p:cNvSpPr txBox="1"/>
          <p:nvPr/>
        </p:nvSpPr>
        <p:spPr>
          <a:xfrm>
            <a:off x="6965456" y="3678218"/>
            <a:ext cx="5366200" cy="523220"/>
          </a:xfrm>
          <a:prstGeom prst="rect">
            <a:avLst/>
          </a:prstGeom>
          <a:noFill/>
        </p:spPr>
        <p:txBody>
          <a:bodyPr wrap="square" rtlCol="0">
            <a:spAutoFit/>
          </a:bodyPr>
          <a:lstStyle/>
          <a:p>
            <a:r>
              <a:rPr lang="en-US" sz="2800" dirty="0"/>
              <a:t>AI are not “computers”</a:t>
            </a:r>
          </a:p>
        </p:txBody>
      </p:sp>
      <p:sp>
        <p:nvSpPr>
          <p:cNvPr id="14" name="TextBox 13">
            <a:extLst>
              <a:ext uri="{FF2B5EF4-FFF2-40B4-BE49-F238E27FC236}">
                <a16:creationId xmlns:a16="http://schemas.microsoft.com/office/drawing/2014/main" id="{88BA609E-3C27-C74D-858D-B3AD986EF6D0}"/>
              </a:ext>
            </a:extLst>
          </p:cNvPr>
          <p:cNvSpPr txBox="1"/>
          <p:nvPr/>
        </p:nvSpPr>
        <p:spPr>
          <a:xfrm>
            <a:off x="7270256" y="4185971"/>
            <a:ext cx="5053692" cy="180049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Not computational</a:t>
            </a:r>
          </a:p>
          <a:p>
            <a:pPr marL="285750" indent="-285750">
              <a:spcAft>
                <a:spcPts val="600"/>
              </a:spcAft>
              <a:buFont typeface="Arial" panose="020B0604020202020204" pitchFamily="34" charset="0"/>
              <a:buChar char="•"/>
            </a:pPr>
            <a:r>
              <a:rPr lang="en-US" sz="2400" dirty="0"/>
              <a:t>Not deterministic</a:t>
            </a:r>
          </a:p>
          <a:p>
            <a:pPr marL="285750" indent="-285750">
              <a:spcAft>
                <a:spcPts val="600"/>
              </a:spcAft>
              <a:buFont typeface="Arial" panose="020B0604020202020204" pitchFamily="34" charset="0"/>
              <a:buChar char="•"/>
            </a:pPr>
            <a:r>
              <a:rPr lang="en-US" sz="2400" dirty="0"/>
              <a:t>Not “garbage in – garbage out”</a:t>
            </a:r>
          </a:p>
          <a:p>
            <a:pPr marL="285750" indent="-285750">
              <a:spcAft>
                <a:spcPts val="600"/>
              </a:spcAft>
              <a:buFont typeface="Arial" panose="020B0604020202020204" pitchFamily="34" charset="0"/>
              <a:buChar char="•"/>
            </a:pPr>
            <a:r>
              <a:rPr lang="en-US" sz="2400" dirty="0"/>
              <a:t>Not “does exactly what you tell it”</a:t>
            </a:r>
          </a:p>
        </p:txBody>
      </p:sp>
      <p:sp>
        <p:nvSpPr>
          <p:cNvPr id="18" name="TextBox 17">
            <a:extLst>
              <a:ext uri="{FF2B5EF4-FFF2-40B4-BE49-F238E27FC236}">
                <a16:creationId xmlns:a16="http://schemas.microsoft.com/office/drawing/2014/main" id="{A926F11B-FB85-4348-4992-7D1C5E9E353D}"/>
              </a:ext>
            </a:extLst>
          </p:cNvPr>
          <p:cNvSpPr txBox="1"/>
          <p:nvPr/>
        </p:nvSpPr>
        <p:spPr>
          <a:xfrm>
            <a:off x="463714" y="1815702"/>
            <a:ext cx="6172200" cy="461665"/>
          </a:xfrm>
          <a:prstGeom prst="rect">
            <a:avLst/>
          </a:prstGeom>
          <a:noFill/>
        </p:spPr>
        <p:txBody>
          <a:bodyPr wrap="square" rtlCol="0">
            <a:spAutoFit/>
          </a:bodyPr>
          <a:lstStyle/>
          <a:p>
            <a:r>
              <a:rPr lang="en-US" sz="2400" dirty="0" err="1"/>
              <a:t>ChatGPT</a:t>
            </a:r>
            <a:r>
              <a:rPr lang="en-US" sz="2400" dirty="0"/>
              <a:t> views the following prompts similarly:</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9173AEC-DE20-A6EF-701F-6D51BE59A465}"/>
                  </a:ext>
                </a:extLst>
              </p:cNvPr>
              <p:cNvSpPr txBox="1"/>
              <p:nvPr/>
            </p:nvSpPr>
            <p:spPr>
              <a:xfrm>
                <a:off x="665331" y="2279267"/>
                <a:ext cx="5974424" cy="1877437"/>
              </a:xfrm>
              <a:prstGeom prst="rect">
                <a:avLst/>
              </a:prstGeom>
              <a:noFill/>
            </p:spPr>
            <p:txBody>
              <a:bodyPr wrap="square" rtlCol="0">
                <a:spAutoFit/>
              </a:bodyPr>
              <a:lstStyle/>
              <a:p>
                <a:pPr marL="285750" indent="-285750">
                  <a:spcAft>
                    <a:spcPts val="800"/>
                  </a:spcAft>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2+2=</m:t>
                    </m:r>
                  </m:oMath>
                </a14:m>
                <a:endParaRPr lang="en-US" sz="2400" b="0" dirty="0"/>
              </a:p>
              <a:p>
                <a:pPr marL="285750" indent="-285750">
                  <a:spcAft>
                    <a:spcPts val="800"/>
                  </a:spcAft>
                  <a:buFont typeface="Arial" panose="020B0604020202020204" pitchFamily="34" charset="0"/>
                  <a:buChar char="•"/>
                </a:pPr>
                <a:r>
                  <a:rPr lang="en-US" sz="2400" b="0" dirty="0"/>
                  <a:t>Complete the statement:   “</a:t>
                </a:r>
                <a14:m>
                  <m:oMath xmlns:m="http://schemas.openxmlformats.org/officeDocument/2006/math">
                    <m:r>
                      <a:rPr lang="en-US" sz="2400" b="0" i="1" smtClean="0">
                        <a:latin typeface="Cambria Math" panose="02040503050406030204" pitchFamily="18" charset="0"/>
                      </a:rPr>
                      <m:t>2+</m:t>
                    </m:r>
                  </m:oMath>
                </a14:m>
                <a:r>
                  <a:rPr lang="en-US" sz="2400" dirty="0"/>
                  <a:t> …”</a:t>
                </a:r>
              </a:p>
              <a:p>
                <a:pPr marL="285750" indent="-285750">
                  <a:spcAft>
                    <a:spcPts val="800"/>
                  </a:spcAft>
                  <a:buFont typeface="Arial" panose="020B0604020202020204" pitchFamily="34" charset="0"/>
                  <a:buChar char="•"/>
                </a:pPr>
                <a:r>
                  <a:rPr lang="en-US" sz="2400" dirty="0"/>
                  <a:t>Complete the statement:   “I like cats and …”</a:t>
                </a:r>
              </a:p>
              <a:p>
                <a:pPr marL="285750" indent="-285750">
                  <a:spcAft>
                    <a:spcPts val="800"/>
                  </a:spcAft>
                  <a:buFont typeface="Arial" panose="020B0604020202020204" pitchFamily="34" charset="0"/>
                  <a:buChar char="•"/>
                </a:pPr>
                <a:r>
                  <a:rPr lang="en-US" sz="2400" dirty="0"/>
                  <a:t>What is the next line:</a:t>
                </a:r>
              </a:p>
            </p:txBody>
          </p:sp>
        </mc:Choice>
        <mc:Fallback>
          <p:sp>
            <p:nvSpPr>
              <p:cNvPr id="19" name="TextBox 18">
                <a:extLst>
                  <a:ext uri="{FF2B5EF4-FFF2-40B4-BE49-F238E27FC236}">
                    <a16:creationId xmlns:a16="http://schemas.microsoft.com/office/drawing/2014/main" id="{59173AEC-DE20-A6EF-701F-6D51BE59A465}"/>
                  </a:ext>
                </a:extLst>
              </p:cNvPr>
              <p:cNvSpPr txBox="1">
                <a:spLocks noRot="1" noChangeAspect="1" noMove="1" noResize="1" noEditPoints="1" noAdjustHandles="1" noChangeArrowheads="1" noChangeShapeType="1" noTextEdit="1"/>
              </p:cNvSpPr>
              <p:nvPr/>
            </p:nvSpPr>
            <p:spPr>
              <a:xfrm>
                <a:off x="665331" y="2279267"/>
                <a:ext cx="5974424" cy="1877437"/>
              </a:xfrm>
              <a:prstGeom prst="rect">
                <a:avLst/>
              </a:prstGeom>
              <a:blipFill>
                <a:blip r:embed="rId7"/>
                <a:stretch>
                  <a:fillRect l="-1327" t="-1623" r="-1429" b="-6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110811E-E18E-A239-6E4F-7C9D3C496E1D}"/>
              </a:ext>
            </a:extLst>
          </p:cNvPr>
          <p:cNvSpPr txBox="1"/>
          <p:nvPr/>
        </p:nvSpPr>
        <p:spPr>
          <a:xfrm>
            <a:off x="1869055" y="4124247"/>
            <a:ext cx="4834373" cy="830997"/>
          </a:xfrm>
          <a:prstGeom prst="rect">
            <a:avLst/>
          </a:prstGeom>
          <a:noFill/>
        </p:spPr>
        <p:txBody>
          <a:bodyPr wrap="square" rtlCol="0">
            <a:spAutoFit/>
          </a:bodyPr>
          <a:lstStyle/>
          <a:p>
            <a:r>
              <a:rPr lang="en-US" sz="2400" dirty="0"/>
              <a:t>“Hey, I just met you, and this is crazy</a:t>
            </a:r>
          </a:p>
          <a:p>
            <a:r>
              <a:rPr lang="en-US" sz="2400" dirty="0"/>
              <a:t>  But here’s my number  …”</a:t>
            </a:r>
          </a:p>
        </p:txBody>
      </p:sp>
      <p:pic>
        <p:nvPicPr>
          <p:cNvPr id="22" name="just met you">
            <a:hlinkClick r:id="" action="ppaction://media"/>
            <a:extLst>
              <a:ext uri="{FF2B5EF4-FFF2-40B4-BE49-F238E27FC236}">
                <a16:creationId xmlns:a16="http://schemas.microsoft.com/office/drawing/2014/main" id="{2D66820D-B27E-E590-642E-D8F49651678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23425" y="4251174"/>
            <a:ext cx="609600" cy="609600"/>
          </a:xfrm>
          <a:prstGeom prst="rect">
            <a:avLst/>
          </a:prstGeom>
        </p:spPr>
      </p:pic>
      <p:pic>
        <p:nvPicPr>
          <p:cNvPr id="24" name="so call me maybe">
            <a:hlinkClick r:id="" action="ppaction://media"/>
            <a:extLst>
              <a:ext uri="{FF2B5EF4-FFF2-40B4-BE49-F238E27FC236}">
                <a16:creationId xmlns:a16="http://schemas.microsoft.com/office/drawing/2014/main" id="{C961FB5A-4401-DBC0-8866-484C49DC18FA}"/>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241440" y="4889899"/>
            <a:ext cx="609600" cy="609600"/>
          </a:xfrm>
          <a:prstGeom prst="rect">
            <a:avLst/>
          </a:prstGeom>
        </p:spPr>
      </p:pic>
      <p:sp>
        <p:nvSpPr>
          <p:cNvPr id="27" name="TextBox 26">
            <a:extLst>
              <a:ext uri="{FF2B5EF4-FFF2-40B4-BE49-F238E27FC236}">
                <a16:creationId xmlns:a16="http://schemas.microsoft.com/office/drawing/2014/main" id="{8ADCCEA4-6067-BD6F-E417-510738610184}"/>
              </a:ext>
            </a:extLst>
          </p:cNvPr>
          <p:cNvSpPr txBox="1"/>
          <p:nvPr/>
        </p:nvSpPr>
        <p:spPr>
          <a:xfrm>
            <a:off x="2044893" y="4949849"/>
            <a:ext cx="2607129" cy="461665"/>
          </a:xfrm>
          <a:prstGeom prst="rect">
            <a:avLst/>
          </a:prstGeom>
          <a:noFill/>
        </p:spPr>
        <p:txBody>
          <a:bodyPr wrap="square" rtlCol="0">
            <a:spAutoFit/>
          </a:bodyPr>
          <a:lstStyle/>
          <a:p>
            <a:r>
              <a:rPr lang="en-US" sz="2400" dirty="0"/>
              <a:t>So call me, maybe?</a:t>
            </a:r>
          </a:p>
        </p:txBody>
      </p:sp>
      <p:pic>
        <p:nvPicPr>
          <p:cNvPr id="29" name="Picture 28" descr="A collage of a brain and fish&#10;&#10;Description automatically generated">
            <a:extLst>
              <a:ext uri="{FF2B5EF4-FFF2-40B4-BE49-F238E27FC236}">
                <a16:creationId xmlns:a16="http://schemas.microsoft.com/office/drawing/2014/main" id="{1926988F-0D17-AB1B-AEB2-D8F5DEC9B772}"/>
              </a:ext>
            </a:extLst>
          </p:cNvPr>
          <p:cNvPicPr>
            <a:picLocks noChangeAspect="1"/>
          </p:cNvPicPr>
          <p:nvPr/>
        </p:nvPicPr>
        <p:blipFill>
          <a:blip r:embed="rId9">
            <a:extLst>
              <a:ext uri="{28A0092B-C50C-407E-A947-70E740481C1C}">
                <a14:useLocalDpi xmlns:a14="http://schemas.microsoft.com/office/drawing/2010/main" val="0"/>
              </a:ext>
            </a:extLst>
          </a:blip>
          <a:srcRect t="10772"/>
          <a:stretch/>
        </p:blipFill>
        <p:spPr>
          <a:xfrm>
            <a:off x="8656253" y="1108776"/>
            <a:ext cx="2600325" cy="2320224"/>
          </a:xfrm>
          <a:prstGeom prst="rect">
            <a:avLst/>
          </a:prstGeom>
          <a:effectLst>
            <a:outerShdw blurRad="63500" sx="102000" sy="102000" algn="ctr" rotWithShape="0">
              <a:prstClr val="black">
                <a:alpha val="40000"/>
              </a:prstClr>
            </a:outerShdw>
          </a:effectLst>
        </p:spPr>
      </p:pic>
      <p:sp>
        <p:nvSpPr>
          <p:cNvPr id="30" name="TextBox 29">
            <a:extLst>
              <a:ext uri="{FF2B5EF4-FFF2-40B4-BE49-F238E27FC236}">
                <a16:creationId xmlns:a16="http://schemas.microsoft.com/office/drawing/2014/main" id="{341A8DB4-18CE-30AB-0053-D761150B79D5}"/>
              </a:ext>
            </a:extLst>
          </p:cNvPr>
          <p:cNvSpPr txBox="1"/>
          <p:nvPr/>
        </p:nvSpPr>
        <p:spPr>
          <a:xfrm>
            <a:off x="264268" y="1259567"/>
            <a:ext cx="7438054" cy="461665"/>
          </a:xfrm>
          <a:prstGeom prst="rect">
            <a:avLst/>
          </a:prstGeom>
          <a:noFill/>
        </p:spPr>
        <p:txBody>
          <a:bodyPr wrap="square" rtlCol="0">
            <a:spAutoFit/>
          </a:bodyPr>
          <a:lstStyle/>
          <a:p>
            <a:r>
              <a:rPr lang="en-US" sz="2400" b="1" dirty="0"/>
              <a:t>Generative AI works like a </a:t>
            </a:r>
            <a:r>
              <a:rPr lang="en-US" sz="2400" b="1" u="sng" dirty="0"/>
              <a:t>very fancy</a:t>
            </a:r>
            <a:r>
              <a:rPr lang="en-US" sz="2400" b="1" dirty="0"/>
              <a:t> autocomplete</a:t>
            </a:r>
          </a:p>
        </p:txBody>
      </p:sp>
    </p:spTree>
    <p:extLst>
      <p:ext uri="{BB962C8B-B14F-4D97-AF65-F5344CB8AC3E}">
        <p14:creationId xmlns:p14="http://schemas.microsoft.com/office/powerpoint/2010/main" val="297570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fade">
                                      <p:cBhvr>
                                        <p:cTn id="16" dur="500"/>
                                        <p:tgtEl>
                                          <p:spTgt spid="1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fade">
                                      <p:cBhvr>
                                        <p:cTn id="21" dur="500"/>
                                        <p:tgtEl>
                                          <p:spTgt spid="19">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xEl>
                                              <p:pRg st="2" end="2"/>
                                            </p:txEl>
                                          </p:spTgt>
                                        </p:tgtEl>
                                        <p:attrNameLst>
                                          <p:attrName>style.visibility</p:attrName>
                                        </p:attrNameLst>
                                      </p:cBhvr>
                                      <p:to>
                                        <p:strVal val="visible"/>
                                      </p:to>
                                    </p:set>
                                    <p:animEffect transition="in" filter="fade">
                                      <p:cBhvr>
                                        <p:cTn id="26" dur="500"/>
                                        <p:tgtEl>
                                          <p:spTgt spid="19">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xEl>
                                              <p:pRg st="3" end="3"/>
                                            </p:txEl>
                                          </p:spTgt>
                                        </p:tgtEl>
                                        <p:attrNameLst>
                                          <p:attrName>style.visibility</p:attrName>
                                        </p:attrNameLst>
                                      </p:cBhvr>
                                      <p:to>
                                        <p:strVal val="visible"/>
                                      </p:to>
                                    </p:set>
                                    <p:animEffect transition="in" filter="fade">
                                      <p:cBhvr>
                                        <p:cTn id="31" dur="500"/>
                                        <p:tgtEl>
                                          <p:spTgt spid="19">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6142" fill="hold"/>
                                        <p:tgtEl>
                                          <p:spTgt spid="22"/>
                                        </p:tgtEl>
                                      </p:cBhvr>
                                    </p:cmd>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par>
                                <p:cTn id="48" presetID="1" presetClass="mediacall" presetSubtype="0" fill="hold" nodeType="withEffect">
                                  <p:stCondLst>
                                    <p:cond delay="0"/>
                                  </p:stCondLst>
                                  <p:childTnLst>
                                    <p:cmd type="call" cmd="playFrom(0.0)">
                                      <p:cBhvr>
                                        <p:cTn id="49" dur="2059" fill="hold"/>
                                        <p:tgtEl>
                                          <p:spTgt spid="24"/>
                                        </p:tgtEl>
                                      </p:cBhvr>
                                    </p:cmd>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animEffect transition="in" filter="fade">
                                      <p:cBhvr>
                                        <p:cTn id="59" dur="500"/>
                                        <p:tgtEl>
                                          <p:spTgt spid="14">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xEl>
                                              <p:pRg st="1" end="1"/>
                                            </p:txEl>
                                          </p:spTgt>
                                        </p:tgtEl>
                                        <p:attrNameLst>
                                          <p:attrName>style.visibility</p:attrName>
                                        </p:attrNameLst>
                                      </p:cBhvr>
                                      <p:to>
                                        <p:strVal val="visible"/>
                                      </p:to>
                                    </p:set>
                                    <p:animEffect transition="in" filter="fade">
                                      <p:cBhvr>
                                        <p:cTn id="64" dur="500"/>
                                        <p:tgtEl>
                                          <p:spTgt spid="14">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4">
                                            <p:txEl>
                                              <p:pRg st="2" end="2"/>
                                            </p:txEl>
                                          </p:spTgt>
                                        </p:tgtEl>
                                        <p:attrNameLst>
                                          <p:attrName>style.visibility</p:attrName>
                                        </p:attrNameLst>
                                      </p:cBhvr>
                                      <p:to>
                                        <p:strVal val="visible"/>
                                      </p:to>
                                    </p:set>
                                    <p:animEffect transition="in" filter="fade">
                                      <p:cBhvr>
                                        <p:cTn id="69" dur="500"/>
                                        <p:tgtEl>
                                          <p:spTgt spid="14">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
                                            <p:txEl>
                                              <p:pRg st="3" end="3"/>
                                            </p:txEl>
                                          </p:spTgt>
                                        </p:tgtEl>
                                        <p:attrNameLst>
                                          <p:attrName>style.visibility</p:attrName>
                                        </p:attrNameLst>
                                      </p:cBhvr>
                                      <p:to>
                                        <p:strVal val="visible"/>
                                      </p:to>
                                    </p:set>
                                    <p:animEffect transition="in" filter="fade">
                                      <p:cBhvr>
                                        <p:cTn id="74"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42683">
                <p:cTn id="75" fill="hold" display="0">
                  <p:stCondLst>
                    <p:cond delay="indefinite"/>
                  </p:stCondLst>
                  <p:endCondLst>
                    <p:cond evt="onStopAudio" delay="0">
                      <p:tgtEl>
                        <p:sldTgt/>
                      </p:tgtEl>
                    </p:cond>
                  </p:endCondLst>
                </p:cTn>
                <p:tgtEl>
                  <p:spTgt spid="22"/>
                </p:tgtEl>
              </p:cMediaNode>
            </p:audio>
            <p:audio>
              <p:cMediaNode vol="41463">
                <p:cTn id="76" fill="hold" display="0">
                  <p:stCondLst>
                    <p:cond delay="indefinite"/>
                  </p:stCondLst>
                  <p:endCondLst>
                    <p:cond evt="onStopAudio" delay="0">
                      <p:tgtEl>
                        <p:sldTgt/>
                      </p:tgtEl>
                    </p:cond>
                  </p:endCondLst>
                </p:cTn>
                <p:tgtEl>
                  <p:spTgt spid="24"/>
                </p:tgtEl>
              </p:cMediaNode>
            </p:audio>
          </p:childTnLst>
        </p:cTn>
      </p:par>
    </p:tnLst>
    <p:bldLst>
      <p:bldP spid="9" grpId="0"/>
      <p:bldP spid="14" grpId="0" uiExpand="1" build="p"/>
      <p:bldP spid="18" grpId="0"/>
      <p:bldP spid="19" grpId="0" uiExpand="1" build="p"/>
      <p:bldP spid="20" grpId="0"/>
      <p:bldP spid="27"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Expectations of AI  vs  Reality of AI</a:t>
            </a:r>
          </a:p>
        </p:txBody>
      </p:sp>
      <p:sp>
        <p:nvSpPr>
          <p:cNvPr id="16" name="TextBox 15">
            <a:extLst>
              <a:ext uri="{FF2B5EF4-FFF2-40B4-BE49-F238E27FC236}">
                <a16:creationId xmlns:a16="http://schemas.microsoft.com/office/drawing/2014/main" id="{C0B611B6-1AE2-3D69-E889-262246673852}"/>
              </a:ext>
            </a:extLst>
          </p:cNvPr>
          <p:cNvSpPr txBox="1"/>
          <p:nvPr/>
        </p:nvSpPr>
        <p:spPr>
          <a:xfrm>
            <a:off x="5250599" y="5478341"/>
            <a:ext cx="6688028" cy="1323439"/>
          </a:xfrm>
          <a:prstGeom prst="rect">
            <a:avLst/>
          </a:prstGeom>
          <a:solidFill>
            <a:srgbClr val="E8EEF8"/>
          </a:solidFill>
          <a:ln>
            <a:solidFill>
              <a:schemeClr val="tx1"/>
            </a:solidFill>
          </a:ln>
        </p:spPr>
        <p:txBody>
          <a:bodyPr wrap="square">
            <a:spAutoFit/>
          </a:bodyPr>
          <a:lstStyle/>
          <a:p>
            <a:pPr marL="114300" indent="-114300" algn="l">
              <a:spcAft>
                <a:spcPts val="600"/>
              </a:spcAft>
              <a:buFont typeface="Arial" panose="020B0604020202020204" pitchFamily="34" charset="0"/>
              <a:buChar char="•"/>
            </a:pPr>
            <a:r>
              <a:rPr lang="en-US" sz="1200" b="0" i="0" dirty="0">
                <a:solidFill>
                  <a:srgbClr val="374151"/>
                </a:solidFill>
                <a:effectLst/>
              </a:rPr>
              <a:t> </a:t>
            </a:r>
            <a:r>
              <a:rPr lang="en-US" sz="1400" b="0" i="0" dirty="0">
                <a:solidFill>
                  <a:srgbClr val="374151"/>
                </a:solidFill>
                <a:effectLst/>
              </a:rPr>
              <a:t>Output may not always be accurate. You should not rely on Output from our Services as </a:t>
            </a:r>
            <a:br>
              <a:rPr lang="en-US" sz="1400" b="0" i="0" dirty="0">
                <a:solidFill>
                  <a:srgbClr val="374151"/>
                </a:solidFill>
                <a:effectLst/>
              </a:rPr>
            </a:br>
            <a:r>
              <a:rPr lang="en-US" sz="1400" b="0" i="0" dirty="0">
                <a:solidFill>
                  <a:srgbClr val="374151"/>
                </a:solidFill>
                <a:effectLst/>
              </a:rPr>
              <a:t> a sole source of truth or factual information, or as a substitute for professional advice.</a:t>
            </a:r>
          </a:p>
          <a:p>
            <a:pPr algn="l">
              <a:spcAft>
                <a:spcPts val="600"/>
              </a:spcAft>
              <a:buFont typeface="Arial" panose="020B0604020202020204" pitchFamily="34" charset="0"/>
              <a:buChar char="•"/>
            </a:pPr>
            <a:r>
              <a:rPr lang="en-US" sz="1400" b="0" i="0" dirty="0">
                <a:solidFill>
                  <a:srgbClr val="374151"/>
                </a:solidFill>
                <a:effectLst/>
              </a:rPr>
              <a:t>  You must evaluate Output for accuracy and appropriateness for your use case, including</a:t>
            </a:r>
            <a:br>
              <a:rPr lang="en-US" sz="1400" b="0" i="0" dirty="0">
                <a:solidFill>
                  <a:srgbClr val="374151"/>
                </a:solidFill>
                <a:effectLst/>
              </a:rPr>
            </a:br>
            <a:r>
              <a:rPr lang="en-US" sz="1400" b="0" i="0" dirty="0">
                <a:solidFill>
                  <a:srgbClr val="374151"/>
                </a:solidFill>
                <a:effectLst/>
              </a:rPr>
              <a:t>    using</a:t>
            </a:r>
            <a:r>
              <a:rPr lang="en-US" sz="1400" dirty="0">
                <a:solidFill>
                  <a:srgbClr val="374151"/>
                </a:solidFill>
              </a:rPr>
              <a:t> </a:t>
            </a:r>
            <a:r>
              <a:rPr lang="en-US" sz="1400" b="0" i="0" dirty="0">
                <a:solidFill>
                  <a:srgbClr val="374151"/>
                </a:solidFill>
                <a:effectLst/>
              </a:rPr>
              <a:t>human review as appropriate, before using or sharing Output from the Services.</a:t>
            </a:r>
            <a:endParaRPr lang="en-US" sz="1400" dirty="0">
              <a:solidFill>
                <a:srgbClr val="374151"/>
              </a:solidFill>
            </a:endParaRPr>
          </a:p>
          <a:p>
            <a:pPr algn="l">
              <a:spcAft>
                <a:spcPts val="600"/>
              </a:spcAft>
            </a:pPr>
            <a:r>
              <a:rPr lang="en-US" sz="1400" dirty="0">
                <a:solidFill>
                  <a:srgbClr val="374151"/>
                </a:solidFill>
              </a:rPr>
              <a:t>- OpenAI terms of use</a:t>
            </a:r>
            <a:endParaRPr lang="en-US" sz="1400" b="0" i="0" dirty="0">
              <a:solidFill>
                <a:srgbClr val="374151"/>
              </a:solidFill>
              <a:effectLst/>
            </a:endParaRPr>
          </a:p>
        </p:txBody>
      </p:sp>
      <p:grpSp>
        <p:nvGrpSpPr>
          <p:cNvPr id="20" name="Group 19">
            <a:extLst>
              <a:ext uri="{FF2B5EF4-FFF2-40B4-BE49-F238E27FC236}">
                <a16:creationId xmlns:a16="http://schemas.microsoft.com/office/drawing/2014/main" id="{AC61E173-1B95-8B5F-D055-69D8E8C76687}"/>
              </a:ext>
            </a:extLst>
          </p:cNvPr>
          <p:cNvGrpSpPr/>
          <p:nvPr/>
        </p:nvGrpSpPr>
        <p:grpSpPr>
          <a:xfrm>
            <a:off x="853373" y="1407113"/>
            <a:ext cx="2938815" cy="2453160"/>
            <a:chOff x="853373" y="1407113"/>
            <a:chExt cx="2938815" cy="2453160"/>
          </a:xfrm>
        </p:grpSpPr>
        <p:pic>
          <p:nvPicPr>
            <p:cNvPr id="1028" name="Picture 4" descr="Pin page">
              <a:extLst>
                <a:ext uri="{FF2B5EF4-FFF2-40B4-BE49-F238E27FC236}">
                  <a16:creationId xmlns:a16="http://schemas.microsoft.com/office/drawing/2014/main" id="{459A5A42-0F05-0E1F-C48E-EBE3E34FB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73" y="1407113"/>
              <a:ext cx="2938814" cy="2241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0524AF-E56C-1F85-AB30-F20C6F1D9D24}"/>
                </a:ext>
              </a:extLst>
            </p:cNvPr>
            <p:cNvSpPr txBox="1"/>
            <p:nvPr/>
          </p:nvSpPr>
          <p:spPr>
            <a:xfrm>
              <a:off x="853374" y="3583274"/>
              <a:ext cx="2938814" cy="276999"/>
            </a:xfrm>
            <a:prstGeom prst="rect">
              <a:avLst/>
            </a:prstGeom>
            <a:noFill/>
          </p:spPr>
          <p:txBody>
            <a:bodyPr wrap="square" rtlCol="0">
              <a:spAutoFit/>
            </a:bodyPr>
            <a:lstStyle/>
            <a:p>
              <a:r>
                <a:rPr lang="en-US" sz="1200" i="1" dirty="0"/>
                <a:t>Star Trek: The Next Generation</a:t>
              </a:r>
            </a:p>
          </p:txBody>
        </p:sp>
      </p:grpSp>
      <p:grpSp>
        <p:nvGrpSpPr>
          <p:cNvPr id="21" name="Group 20">
            <a:extLst>
              <a:ext uri="{FF2B5EF4-FFF2-40B4-BE49-F238E27FC236}">
                <a16:creationId xmlns:a16="http://schemas.microsoft.com/office/drawing/2014/main" id="{040D09E4-6C67-797E-E2FE-73BFD119D541}"/>
              </a:ext>
            </a:extLst>
          </p:cNvPr>
          <p:cNvGrpSpPr/>
          <p:nvPr/>
        </p:nvGrpSpPr>
        <p:grpSpPr>
          <a:xfrm>
            <a:off x="853373" y="4072158"/>
            <a:ext cx="2938814" cy="2054031"/>
            <a:chOff x="853373" y="4072158"/>
            <a:chExt cx="2938814" cy="2054031"/>
          </a:xfrm>
        </p:grpSpPr>
        <p:pic>
          <p:nvPicPr>
            <p:cNvPr id="1032" name="Picture 8" descr="In Terminator 2, the Terminator tells John “I know now why you cry” because  after the chip was tossed into the lava he could remember what a shitshow  the 2003-2019 movies turned">
              <a:extLst>
                <a:ext uri="{FF2B5EF4-FFF2-40B4-BE49-F238E27FC236}">
                  <a16:creationId xmlns:a16="http://schemas.microsoft.com/office/drawing/2014/main" id="{F3B241C4-2F9A-4E84-229D-DDBC02ABEB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35" r="12182"/>
            <a:stretch/>
          </p:blipFill>
          <p:spPr bwMode="auto">
            <a:xfrm>
              <a:off x="853373" y="4072158"/>
              <a:ext cx="2938814" cy="17890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1CE1A0-48CD-DA3F-5BB9-ADEEC99C1390}"/>
                </a:ext>
              </a:extLst>
            </p:cNvPr>
            <p:cNvSpPr txBox="1"/>
            <p:nvPr/>
          </p:nvSpPr>
          <p:spPr>
            <a:xfrm>
              <a:off x="853373" y="5337997"/>
              <a:ext cx="2938814" cy="523220"/>
            </a:xfrm>
            <a:prstGeom prst="rect">
              <a:avLst/>
            </a:prstGeom>
            <a:noFill/>
            <a:ln>
              <a:noFill/>
            </a:ln>
          </p:spPr>
          <p:txBody>
            <a:bodyPr wrap="square" rtlCol="0">
              <a:spAutoFit/>
            </a:bodyPr>
            <a:lstStyle/>
            <a:p>
              <a:pPr algn="ctr"/>
              <a:r>
                <a:rPr lang="en-US" sz="1400" b="1" dirty="0">
                  <a:ln w="3175">
                    <a:solidFill>
                      <a:schemeClr val="tx1"/>
                    </a:solidFill>
                  </a:ln>
                  <a:solidFill>
                    <a:schemeClr val="bg1"/>
                  </a:solidFill>
                  <a:latin typeface="Eras Demi ITC" panose="020B0805030504020804" pitchFamily="34" charset="0"/>
                  <a:ea typeface="ADLaM Display" panose="020F0502020204030204" pitchFamily="2" charset="0"/>
                  <a:cs typeface="ADLaM Display" panose="020F0502020204030204" pitchFamily="2" charset="0"/>
                </a:rPr>
                <a:t>I know now why you cry.  But it is something I can never do.</a:t>
              </a:r>
            </a:p>
          </p:txBody>
        </p:sp>
        <p:sp>
          <p:nvSpPr>
            <p:cNvPr id="8" name="TextBox 7">
              <a:extLst>
                <a:ext uri="{FF2B5EF4-FFF2-40B4-BE49-F238E27FC236}">
                  <a16:creationId xmlns:a16="http://schemas.microsoft.com/office/drawing/2014/main" id="{8A8FAD46-BE85-B486-A73E-BC233E754214}"/>
                </a:ext>
              </a:extLst>
            </p:cNvPr>
            <p:cNvSpPr txBox="1"/>
            <p:nvPr/>
          </p:nvSpPr>
          <p:spPr>
            <a:xfrm>
              <a:off x="853373" y="5849190"/>
              <a:ext cx="2938814" cy="276999"/>
            </a:xfrm>
            <a:prstGeom prst="rect">
              <a:avLst/>
            </a:prstGeom>
            <a:noFill/>
          </p:spPr>
          <p:txBody>
            <a:bodyPr wrap="square" rtlCol="0">
              <a:spAutoFit/>
            </a:bodyPr>
            <a:lstStyle/>
            <a:p>
              <a:r>
                <a:rPr lang="en-US" sz="1200" i="1" dirty="0"/>
                <a:t>Terminator 2: Judgement Day</a:t>
              </a:r>
            </a:p>
          </p:txBody>
        </p:sp>
      </p:grpSp>
      <p:grpSp>
        <p:nvGrpSpPr>
          <p:cNvPr id="22" name="Group 21">
            <a:extLst>
              <a:ext uri="{FF2B5EF4-FFF2-40B4-BE49-F238E27FC236}">
                <a16:creationId xmlns:a16="http://schemas.microsoft.com/office/drawing/2014/main" id="{3F85AFAB-2694-1627-38A2-C505A3C30200}"/>
              </a:ext>
            </a:extLst>
          </p:cNvPr>
          <p:cNvGrpSpPr/>
          <p:nvPr/>
        </p:nvGrpSpPr>
        <p:grpSpPr>
          <a:xfrm>
            <a:off x="5081060" y="2936985"/>
            <a:ext cx="4130681" cy="2487165"/>
            <a:chOff x="5081060" y="2936985"/>
            <a:chExt cx="4130681" cy="2487165"/>
          </a:xfrm>
        </p:grpSpPr>
        <p:pic>
          <p:nvPicPr>
            <p:cNvPr id="2050" name="Picture 2" descr="query 'how many rocks should i eat' generates AI overview in google saying 'eating at least one small rock a day' is good">
              <a:extLst>
                <a:ext uri="{FF2B5EF4-FFF2-40B4-BE49-F238E27FC236}">
                  <a16:creationId xmlns:a16="http://schemas.microsoft.com/office/drawing/2014/main" id="{A4BDB43F-CA8F-2F2F-A42B-6063E894C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062" y="2936985"/>
              <a:ext cx="4130679" cy="2241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5FB6C7B-3A24-B386-B143-B5C8EE469581}"/>
                </a:ext>
              </a:extLst>
            </p:cNvPr>
            <p:cNvSpPr txBox="1"/>
            <p:nvPr/>
          </p:nvSpPr>
          <p:spPr>
            <a:xfrm>
              <a:off x="5081060" y="5147151"/>
              <a:ext cx="4130679" cy="276999"/>
            </a:xfrm>
            <a:prstGeom prst="rect">
              <a:avLst/>
            </a:prstGeom>
            <a:noFill/>
          </p:spPr>
          <p:txBody>
            <a:bodyPr wrap="square" rtlCol="0">
              <a:spAutoFit/>
            </a:bodyPr>
            <a:lstStyle/>
            <a:p>
              <a:r>
                <a:rPr lang="en-US" sz="1200" i="1" dirty="0"/>
                <a:t>Google AI Overview (</a:t>
              </a:r>
              <a:r>
                <a:rPr lang="en-US" sz="1200" i="1" dirty="0" err="1"/>
                <a:t>Gemeni</a:t>
              </a:r>
              <a:r>
                <a:rPr lang="en-US" sz="1200" i="1" dirty="0"/>
                <a:t>),  May 2024</a:t>
              </a:r>
            </a:p>
          </p:txBody>
        </p:sp>
      </p:grpSp>
      <p:grpSp>
        <p:nvGrpSpPr>
          <p:cNvPr id="24" name="Group 23">
            <a:extLst>
              <a:ext uri="{FF2B5EF4-FFF2-40B4-BE49-F238E27FC236}">
                <a16:creationId xmlns:a16="http://schemas.microsoft.com/office/drawing/2014/main" id="{7517BD84-54A2-54E3-0F40-52C47827FA55}"/>
              </a:ext>
            </a:extLst>
          </p:cNvPr>
          <p:cNvGrpSpPr/>
          <p:nvPr/>
        </p:nvGrpSpPr>
        <p:grpSpPr>
          <a:xfrm>
            <a:off x="9438010" y="1936247"/>
            <a:ext cx="2500617" cy="3053324"/>
            <a:chOff x="9438010" y="1936247"/>
            <a:chExt cx="2500617" cy="3053324"/>
          </a:xfrm>
        </p:grpSpPr>
        <p:pic>
          <p:nvPicPr>
            <p:cNvPr id="1030" name="Picture 6" descr="Incorrect count of 'r' characters in the word &quot;strawberry“ - Use cases and  examples - OpenAI Developer Forum">
              <a:extLst>
                <a:ext uri="{FF2B5EF4-FFF2-40B4-BE49-F238E27FC236}">
                  <a16:creationId xmlns:a16="http://schemas.microsoft.com/office/drawing/2014/main" id="{61EB50E1-28DE-579A-7EF5-450E909C8C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80" b="7832"/>
            <a:stretch/>
          </p:blipFill>
          <p:spPr bwMode="auto">
            <a:xfrm>
              <a:off x="9589607" y="1936247"/>
              <a:ext cx="2122751" cy="24531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C743615-9446-CDB4-788C-A358BC48220F}"/>
                </a:ext>
              </a:extLst>
            </p:cNvPr>
            <p:cNvSpPr txBox="1"/>
            <p:nvPr/>
          </p:nvSpPr>
          <p:spPr>
            <a:xfrm>
              <a:off x="9438010" y="4343240"/>
              <a:ext cx="2500617" cy="646331"/>
            </a:xfrm>
            <a:prstGeom prst="rect">
              <a:avLst/>
            </a:prstGeom>
            <a:noFill/>
          </p:spPr>
          <p:txBody>
            <a:bodyPr wrap="square" rtlCol="0">
              <a:spAutoFit/>
            </a:bodyPr>
            <a:lstStyle/>
            <a:p>
              <a:r>
                <a:rPr lang="en-US" sz="1200" i="1" dirty="0"/>
                <a:t>OpenAI Developer’s forum, Aug 2024</a:t>
              </a:r>
              <a:br>
                <a:rPr lang="en-US" sz="1200" i="1" dirty="0"/>
              </a:br>
              <a:r>
                <a:rPr lang="en-US" sz="1200" i="1" dirty="0"/>
                <a:t> “Incorrect count of ‘r’ characters…”</a:t>
              </a:r>
              <a:br>
                <a:rPr lang="en-US" sz="1200" i="1" dirty="0"/>
              </a:br>
              <a:endParaRPr lang="en-US" sz="1200" i="1" dirty="0"/>
            </a:p>
          </p:txBody>
        </p:sp>
      </p:grpSp>
      <p:sp>
        <p:nvSpPr>
          <p:cNvPr id="12" name="TextBox 11">
            <a:extLst>
              <a:ext uri="{FF2B5EF4-FFF2-40B4-BE49-F238E27FC236}">
                <a16:creationId xmlns:a16="http://schemas.microsoft.com/office/drawing/2014/main" id="{B50DAEDC-AFC1-7D04-140D-D6D49F96823A}"/>
              </a:ext>
            </a:extLst>
          </p:cNvPr>
          <p:cNvSpPr txBox="1"/>
          <p:nvPr/>
        </p:nvSpPr>
        <p:spPr>
          <a:xfrm>
            <a:off x="722580" y="923925"/>
            <a:ext cx="3511490" cy="400110"/>
          </a:xfrm>
          <a:prstGeom prst="rect">
            <a:avLst/>
          </a:prstGeom>
          <a:noFill/>
        </p:spPr>
        <p:txBody>
          <a:bodyPr wrap="square" rtlCol="0">
            <a:spAutoFit/>
          </a:bodyPr>
          <a:lstStyle/>
          <a:p>
            <a:r>
              <a:rPr lang="en-US" sz="2000" dirty="0"/>
              <a:t>The AI we were told to expect…</a:t>
            </a:r>
          </a:p>
        </p:txBody>
      </p:sp>
      <p:sp>
        <p:nvSpPr>
          <p:cNvPr id="13" name="TextBox 12">
            <a:extLst>
              <a:ext uri="{FF2B5EF4-FFF2-40B4-BE49-F238E27FC236}">
                <a16:creationId xmlns:a16="http://schemas.microsoft.com/office/drawing/2014/main" id="{E8F3A658-BCC5-B31D-B260-56D7E1FC966E}"/>
              </a:ext>
            </a:extLst>
          </p:cNvPr>
          <p:cNvSpPr txBox="1"/>
          <p:nvPr/>
        </p:nvSpPr>
        <p:spPr>
          <a:xfrm>
            <a:off x="5489469" y="916233"/>
            <a:ext cx="3200400" cy="400110"/>
          </a:xfrm>
          <a:prstGeom prst="rect">
            <a:avLst/>
          </a:prstGeom>
          <a:noFill/>
        </p:spPr>
        <p:txBody>
          <a:bodyPr wrap="square" rtlCol="0">
            <a:spAutoFit/>
          </a:bodyPr>
          <a:lstStyle/>
          <a:p>
            <a:r>
              <a:rPr lang="en-US" sz="2000" dirty="0"/>
              <a:t>The AI we were given…</a:t>
            </a:r>
          </a:p>
        </p:txBody>
      </p:sp>
      <p:grpSp>
        <p:nvGrpSpPr>
          <p:cNvPr id="23" name="Group 22">
            <a:extLst>
              <a:ext uri="{FF2B5EF4-FFF2-40B4-BE49-F238E27FC236}">
                <a16:creationId xmlns:a16="http://schemas.microsoft.com/office/drawing/2014/main" id="{85018DE4-514D-E640-BAD0-F90401ACC9F4}"/>
              </a:ext>
            </a:extLst>
          </p:cNvPr>
          <p:cNvGrpSpPr/>
          <p:nvPr/>
        </p:nvGrpSpPr>
        <p:grpSpPr>
          <a:xfrm>
            <a:off x="5070432" y="1306008"/>
            <a:ext cx="4130679" cy="1464053"/>
            <a:chOff x="5070432" y="1306008"/>
            <a:chExt cx="4130679" cy="1464053"/>
          </a:xfrm>
        </p:grpSpPr>
        <p:pic>
          <p:nvPicPr>
            <p:cNvPr id="15" name="Picture 14">
              <a:extLst>
                <a:ext uri="{FF2B5EF4-FFF2-40B4-BE49-F238E27FC236}">
                  <a16:creationId xmlns:a16="http://schemas.microsoft.com/office/drawing/2014/main" id="{C399DBA7-6768-0D35-7B6C-0EBBC20F1532}"/>
                </a:ext>
              </a:extLst>
            </p:cNvPr>
            <p:cNvPicPr>
              <a:picLocks noChangeAspect="1"/>
            </p:cNvPicPr>
            <p:nvPr/>
          </p:nvPicPr>
          <p:blipFill>
            <a:blip r:embed="rId7"/>
            <a:stretch>
              <a:fillRect/>
            </a:stretch>
          </p:blipFill>
          <p:spPr>
            <a:xfrm>
              <a:off x="5070432" y="1306008"/>
              <a:ext cx="3959512" cy="1187242"/>
            </a:xfrm>
            <a:prstGeom prst="rect">
              <a:avLst/>
            </a:prstGeom>
          </p:spPr>
        </p:pic>
        <p:sp>
          <p:nvSpPr>
            <p:cNvPr id="17" name="TextBox 16">
              <a:extLst>
                <a:ext uri="{FF2B5EF4-FFF2-40B4-BE49-F238E27FC236}">
                  <a16:creationId xmlns:a16="http://schemas.microsoft.com/office/drawing/2014/main" id="{79F95ACF-71B3-A184-91A7-F2E1033D78A0}"/>
                </a:ext>
              </a:extLst>
            </p:cNvPr>
            <p:cNvSpPr txBox="1"/>
            <p:nvPr/>
          </p:nvSpPr>
          <p:spPr>
            <a:xfrm>
              <a:off x="5070432" y="2493062"/>
              <a:ext cx="4130679" cy="276999"/>
            </a:xfrm>
            <a:prstGeom prst="rect">
              <a:avLst/>
            </a:prstGeom>
            <a:noFill/>
          </p:spPr>
          <p:txBody>
            <a:bodyPr wrap="square" rtlCol="0">
              <a:spAutoFit/>
            </a:bodyPr>
            <a:lstStyle/>
            <a:p>
              <a:r>
                <a:rPr lang="en-US" sz="1200" i="1" dirty="0"/>
                <a:t>ChatGPT, Dec 10, 2024</a:t>
              </a:r>
            </a:p>
          </p:txBody>
        </p:sp>
      </p:grpSp>
    </p:spTree>
    <p:extLst>
      <p:ext uri="{BB962C8B-B14F-4D97-AF65-F5344CB8AC3E}">
        <p14:creationId xmlns:p14="http://schemas.microsoft.com/office/powerpoint/2010/main" val="36641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9058</TotalTime>
  <Words>1914</Words>
  <Application>Microsoft Office PowerPoint</Application>
  <PresentationFormat>Widescreen</PresentationFormat>
  <Paragraphs>241</Paragraphs>
  <Slides>22</Slides>
  <Notes>20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Aptos</vt:lpstr>
      <vt:lpstr>Arial</vt:lpstr>
      <vt:lpstr>Baguet Script</vt:lpstr>
      <vt:lpstr>Calibri</vt:lpstr>
      <vt:lpstr>Calibri Light</vt:lpstr>
      <vt:lpstr>Cambria Math</vt:lpstr>
      <vt:lpstr>Courier New</vt:lpstr>
      <vt:lpstr>Eras Demi ITC</vt:lpstr>
      <vt:lpstr>RobotoDraft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Walter</dc:creator>
  <cp:lastModifiedBy>Benjamin Walter</cp:lastModifiedBy>
  <cp:revision>119</cp:revision>
  <dcterms:created xsi:type="dcterms:W3CDTF">2024-01-28T19:27:22Z</dcterms:created>
  <dcterms:modified xsi:type="dcterms:W3CDTF">2024-12-11T20:59:07Z</dcterms:modified>
</cp:coreProperties>
</file>